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8" r:id="rId11"/>
    <p:sldId id="269" r:id="rId12"/>
    <p:sldId id="270" r:id="rId13"/>
    <p:sldId id="271" r:id="rId14"/>
    <p:sldId id="272" r:id="rId15"/>
    <p:sldId id="273" r:id="rId16"/>
    <p:sldId id="267" r:id="rId17"/>
    <p:sldId id="274" r:id="rId18"/>
    <p:sldId id="275" r:id="rId19"/>
    <p:sldId id="277" r:id="rId20"/>
    <p:sldId id="278" r:id="rId21"/>
    <p:sldId id="279" r:id="rId22"/>
    <p:sldId id="276" r:id="rId23"/>
    <p:sldId id="280" r:id="rId24"/>
    <p:sldId id="281" r:id="rId25"/>
    <p:sldId id="282" r:id="rId26"/>
    <p:sldId id="283" r:id="rId27"/>
    <p:sldId id="285" r:id="rId28"/>
    <p:sldId id="284" r:id="rId29"/>
    <p:sldId id="286" r:id="rId30"/>
    <p:sldId id="266"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D7FF"/>
    <a:srgbClr val="FFFFFF"/>
    <a:srgbClr val="172124"/>
    <a:srgbClr val="1B5AC8"/>
    <a:srgbClr val="6A98DD"/>
    <a:srgbClr val="EFF9FF"/>
    <a:srgbClr val="F03000"/>
    <a:srgbClr val="D7E8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41" d="100"/>
          <a:sy n="41" d="100"/>
        </p:scale>
        <p:origin x="1134"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C6B8472-3315-4109-9D18-A6C994C4020A}" type="datetimeFigureOut">
              <a:rPr lang="en-IN" smtClean="0"/>
              <a:t>27-01-2024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2AA427-7B1E-4964-803F-E2544F6C2757}" type="slidenum">
              <a:rPr lang="en-IN" smtClean="0"/>
              <a:t>‹#›</a:t>
            </a:fld>
            <a:endParaRPr lang="en-IN"/>
          </a:p>
        </p:txBody>
      </p:sp>
    </p:spTree>
    <p:extLst>
      <p:ext uri="{BB962C8B-B14F-4D97-AF65-F5344CB8AC3E}">
        <p14:creationId xmlns:p14="http://schemas.microsoft.com/office/powerpoint/2010/main" val="937694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6B8472-3315-4109-9D18-A6C994C4020A}" type="datetimeFigureOut">
              <a:rPr lang="en-IN" smtClean="0"/>
              <a:t>27-01-2024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2AA427-7B1E-4964-803F-E2544F6C2757}" type="slidenum">
              <a:rPr lang="en-IN" smtClean="0"/>
              <a:t>‹#›</a:t>
            </a:fld>
            <a:endParaRPr lang="en-IN"/>
          </a:p>
        </p:txBody>
      </p:sp>
    </p:spTree>
    <p:extLst>
      <p:ext uri="{BB962C8B-B14F-4D97-AF65-F5344CB8AC3E}">
        <p14:creationId xmlns:p14="http://schemas.microsoft.com/office/powerpoint/2010/main" val="27103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6B8472-3315-4109-9D18-A6C994C4020A}" type="datetimeFigureOut">
              <a:rPr lang="en-IN" smtClean="0"/>
              <a:t>27-01-2024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2AA427-7B1E-4964-803F-E2544F6C2757}" type="slidenum">
              <a:rPr lang="en-IN" smtClean="0"/>
              <a:t>‹#›</a:t>
            </a:fld>
            <a:endParaRPr lang="en-IN"/>
          </a:p>
        </p:txBody>
      </p:sp>
    </p:spTree>
    <p:extLst>
      <p:ext uri="{BB962C8B-B14F-4D97-AF65-F5344CB8AC3E}">
        <p14:creationId xmlns:p14="http://schemas.microsoft.com/office/powerpoint/2010/main" val="143783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6B8472-3315-4109-9D18-A6C994C4020A}" type="datetimeFigureOut">
              <a:rPr lang="en-IN" smtClean="0"/>
              <a:t>27-01-2024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2AA427-7B1E-4964-803F-E2544F6C2757}" type="slidenum">
              <a:rPr lang="en-IN" smtClean="0"/>
              <a:t>‹#›</a:t>
            </a:fld>
            <a:endParaRPr lang="en-IN"/>
          </a:p>
        </p:txBody>
      </p:sp>
    </p:spTree>
    <p:extLst>
      <p:ext uri="{BB962C8B-B14F-4D97-AF65-F5344CB8AC3E}">
        <p14:creationId xmlns:p14="http://schemas.microsoft.com/office/powerpoint/2010/main" val="2671328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6B8472-3315-4109-9D18-A6C994C4020A}" type="datetimeFigureOut">
              <a:rPr lang="en-IN" smtClean="0"/>
              <a:t>27-01-2024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2AA427-7B1E-4964-803F-E2544F6C2757}" type="slidenum">
              <a:rPr lang="en-IN" smtClean="0"/>
              <a:t>‹#›</a:t>
            </a:fld>
            <a:endParaRPr lang="en-IN"/>
          </a:p>
        </p:txBody>
      </p:sp>
    </p:spTree>
    <p:extLst>
      <p:ext uri="{BB962C8B-B14F-4D97-AF65-F5344CB8AC3E}">
        <p14:creationId xmlns:p14="http://schemas.microsoft.com/office/powerpoint/2010/main" val="3220974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C6B8472-3315-4109-9D18-A6C994C4020A}" type="datetimeFigureOut">
              <a:rPr lang="en-IN" smtClean="0"/>
              <a:t>27-01-2024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2AA427-7B1E-4964-803F-E2544F6C2757}" type="slidenum">
              <a:rPr lang="en-IN" smtClean="0"/>
              <a:t>‹#›</a:t>
            </a:fld>
            <a:endParaRPr lang="en-IN"/>
          </a:p>
        </p:txBody>
      </p:sp>
    </p:spTree>
    <p:extLst>
      <p:ext uri="{BB962C8B-B14F-4D97-AF65-F5344CB8AC3E}">
        <p14:creationId xmlns:p14="http://schemas.microsoft.com/office/powerpoint/2010/main" val="4227775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C6B8472-3315-4109-9D18-A6C994C4020A}" type="datetimeFigureOut">
              <a:rPr lang="en-IN" smtClean="0"/>
              <a:t>27-01-2024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2AA427-7B1E-4964-803F-E2544F6C2757}" type="slidenum">
              <a:rPr lang="en-IN" smtClean="0"/>
              <a:t>‹#›</a:t>
            </a:fld>
            <a:endParaRPr lang="en-IN"/>
          </a:p>
        </p:txBody>
      </p:sp>
    </p:spTree>
    <p:extLst>
      <p:ext uri="{BB962C8B-B14F-4D97-AF65-F5344CB8AC3E}">
        <p14:creationId xmlns:p14="http://schemas.microsoft.com/office/powerpoint/2010/main" val="3412342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C6B8472-3315-4109-9D18-A6C994C4020A}" type="datetimeFigureOut">
              <a:rPr lang="en-IN" smtClean="0"/>
              <a:t>27-01-2024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2AA427-7B1E-4964-803F-E2544F6C2757}" type="slidenum">
              <a:rPr lang="en-IN" smtClean="0"/>
              <a:t>‹#›</a:t>
            </a:fld>
            <a:endParaRPr lang="en-IN"/>
          </a:p>
        </p:txBody>
      </p:sp>
    </p:spTree>
    <p:extLst>
      <p:ext uri="{BB962C8B-B14F-4D97-AF65-F5344CB8AC3E}">
        <p14:creationId xmlns:p14="http://schemas.microsoft.com/office/powerpoint/2010/main" val="2586455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6B8472-3315-4109-9D18-A6C994C4020A}" type="datetimeFigureOut">
              <a:rPr lang="en-IN" smtClean="0"/>
              <a:t>27-01-2024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2AA427-7B1E-4964-803F-E2544F6C2757}" type="slidenum">
              <a:rPr lang="en-IN" smtClean="0"/>
              <a:t>‹#›</a:t>
            </a:fld>
            <a:endParaRPr lang="en-IN"/>
          </a:p>
        </p:txBody>
      </p:sp>
    </p:spTree>
    <p:extLst>
      <p:ext uri="{BB962C8B-B14F-4D97-AF65-F5344CB8AC3E}">
        <p14:creationId xmlns:p14="http://schemas.microsoft.com/office/powerpoint/2010/main" val="2320292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6B8472-3315-4109-9D18-A6C994C4020A}" type="datetimeFigureOut">
              <a:rPr lang="en-IN" smtClean="0"/>
              <a:t>27-01-2024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2AA427-7B1E-4964-803F-E2544F6C2757}" type="slidenum">
              <a:rPr lang="en-IN" smtClean="0"/>
              <a:t>‹#›</a:t>
            </a:fld>
            <a:endParaRPr lang="en-IN"/>
          </a:p>
        </p:txBody>
      </p:sp>
    </p:spTree>
    <p:extLst>
      <p:ext uri="{BB962C8B-B14F-4D97-AF65-F5344CB8AC3E}">
        <p14:creationId xmlns:p14="http://schemas.microsoft.com/office/powerpoint/2010/main" val="3477470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6B8472-3315-4109-9D18-A6C994C4020A}" type="datetimeFigureOut">
              <a:rPr lang="en-IN" smtClean="0"/>
              <a:t>27-01-2024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2AA427-7B1E-4964-803F-E2544F6C2757}" type="slidenum">
              <a:rPr lang="en-IN" smtClean="0"/>
              <a:t>‹#›</a:t>
            </a:fld>
            <a:endParaRPr lang="en-IN"/>
          </a:p>
        </p:txBody>
      </p:sp>
    </p:spTree>
    <p:extLst>
      <p:ext uri="{BB962C8B-B14F-4D97-AF65-F5344CB8AC3E}">
        <p14:creationId xmlns:p14="http://schemas.microsoft.com/office/powerpoint/2010/main" val="3959752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B8472-3315-4109-9D18-A6C994C4020A}" type="datetimeFigureOut">
              <a:rPr lang="en-IN" smtClean="0"/>
              <a:t>27-01-2024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AA427-7B1E-4964-803F-E2544F6C2757}" type="slidenum">
              <a:rPr lang="en-IN" smtClean="0"/>
              <a:t>‹#›</a:t>
            </a:fld>
            <a:endParaRPr lang="en-IN"/>
          </a:p>
        </p:txBody>
      </p:sp>
    </p:spTree>
    <p:extLst>
      <p:ext uri="{BB962C8B-B14F-4D97-AF65-F5344CB8AC3E}">
        <p14:creationId xmlns:p14="http://schemas.microsoft.com/office/powerpoint/2010/main" val="466148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95031" cy="6858000"/>
          </a:xfrm>
          <a:prstGeom prst="rect">
            <a:avLst/>
          </a:prstGeom>
        </p:spPr>
      </p:pic>
      <p:sp>
        <p:nvSpPr>
          <p:cNvPr id="6" name="TextBox 5"/>
          <p:cNvSpPr txBox="1"/>
          <p:nvPr/>
        </p:nvSpPr>
        <p:spPr>
          <a:xfrm>
            <a:off x="5196440" y="2968376"/>
            <a:ext cx="6499600" cy="830997"/>
          </a:xfrm>
          <a:prstGeom prst="rect">
            <a:avLst/>
          </a:prstGeom>
          <a:noFill/>
        </p:spPr>
        <p:txBody>
          <a:bodyPr wrap="none" rtlCol="0">
            <a:spAutoFit/>
          </a:bodyPr>
          <a:lstStyle/>
          <a:p>
            <a:r>
              <a:rPr lang="en-US" sz="4800" spc="300" dirty="0" smtClean="0">
                <a:solidFill>
                  <a:srgbClr val="46AFCD"/>
                </a:solidFill>
                <a:latin typeface="Arial Black" panose="020B0A04020102020204" pitchFamily="34" charset="0"/>
              </a:rPr>
              <a:t>Phishing Attacks</a:t>
            </a:r>
            <a:endParaRPr lang="en-IN" sz="4800" spc="300" dirty="0">
              <a:solidFill>
                <a:srgbClr val="46AFCD"/>
              </a:solidFill>
              <a:latin typeface="Arial Black" panose="020B0A04020102020204" pitchFamily="34" charset="0"/>
            </a:endParaRPr>
          </a:p>
        </p:txBody>
      </p:sp>
      <p:sp>
        <p:nvSpPr>
          <p:cNvPr id="7" name="TextBox 6"/>
          <p:cNvSpPr txBox="1"/>
          <p:nvPr/>
        </p:nvSpPr>
        <p:spPr>
          <a:xfrm>
            <a:off x="5550794" y="5414430"/>
            <a:ext cx="6744237" cy="800219"/>
          </a:xfrm>
          <a:prstGeom prst="rect">
            <a:avLst/>
          </a:prstGeom>
          <a:noFill/>
        </p:spPr>
        <p:txBody>
          <a:bodyPr wrap="square" rtlCol="0">
            <a:spAutoFit/>
          </a:bodyPr>
          <a:lstStyle/>
          <a:p>
            <a:r>
              <a:rPr lang="en-US" sz="1200" dirty="0" smtClean="0">
                <a:solidFill>
                  <a:schemeClr val="bg1"/>
                </a:solidFill>
              </a:rPr>
              <a:t>PRESENTED BY</a:t>
            </a:r>
          </a:p>
          <a:p>
            <a:r>
              <a:rPr lang="en-US" sz="2000" dirty="0" smtClean="0">
                <a:solidFill>
                  <a:schemeClr val="bg1"/>
                </a:solidFill>
                <a:effectLst>
                  <a:outerShdw blurRad="38100" dist="38100" dir="2700000" algn="tl">
                    <a:srgbClr val="000000">
                      <a:alpha val="43137"/>
                    </a:srgbClr>
                  </a:outerShdw>
                </a:effectLst>
                <a:latin typeface="Arial Black" panose="020B0A04020102020204" pitchFamily="34" charset="0"/>
              </a:rPr>
              <a:t>DINESH JEEV</a:t>
            </a:r>
          </a:p>
          <a:p>
            <a:r>
              <a:rPr lang="en-US" sz="1400" dirty="0" smtClean="0">
                <a:solidFill>
                  <a:srgbClr val="46AFCD"/>
                </a:solidFill>
                <a:effectLst>
                  <a:outerShdw blurRad="38100" dist="38100" dir="2700000" algn="tl">
                    <a:srgbClr val="000000">
                      <a:alpha val="43137"/>
                    </a:srgbClr>
                  </a:outerShdw>
                </a:effectLst>
                <a:latin typeface="Arial Black" panose="020B0A04020102020204" pitchFamily="34" charset="0"/>
              </a:rPr>
              <a:t>Certified: </a:t>
            </a:r>
            <a:r>
              <a:rPr lang="en-US" sz="1400" dirty="0" smtClean="0">
                <a:solidFill>
                  <a:schemeClr val="bg1"/>
                </a:solidFill>
                <a:effectLst>
                  <a:outerShdw blurRad="38100" dist="38100" dir="2700000" algn="tl">
                    <a:srgbClr val="000000">
                      <a:alpha val="43137"/>
                    </a:srgbClr>
                  </a:outerShdw>
                </a:effectLst>
                <a:latin typeface="Arial Black" panose="020B0A04020102020204" pitchFamily="34" charset="0"/>
              </a:rPr>
              <a:t>CEH | CEC | ISO27001 Lead Audit | CISA |</a:t>
            </a:r>
            <a:endParaRPr lang="en-IN" sz="1400" dirty="0">
              <a:solidFill>
                <a:schemeClr val="bg1"/>
              </a:solidFill>
              <a:effectLst>
                <a:outerShdw blurRad="38100" dist="38100" dir="2700000" algn="tl">
                  <a:srgbClr val="000000">
                    <a:alpha val="43137"/>
                  </a:srgbClr>
                </a:outerShdw>
              </a:effectLst>
              <a:latin typeface="Arial Black" panose="020B0A04020102020204" pitchFamily="34" charset="0"/>
            </a:endParaRPr>
          </a:p>
        </p:txBody>
      </p:sp>
      <p:sp>
        <p:nvSpPr>
          <p:cNvPr id="8" name="Rectangle 7"/>
          <p:cNvSpPr/>
          <p:nvPr/>
        </p:nvSpPr>
        <p:spPr>
          <a:xfrm>
            <a:off x="5263541" y="3614707"/>
            <a:ext cx="5537606" cy="369332"/>
          </a:xfrm>
          <a:prstGeom prst="rect">
            <a:avLst/>
          </a:prstGeom>
        </p:spPr>
        <p:txBody>
          <a:bodyPr wrap="none">
            <a:spAutoFit/>
          </a:bodyPr>
          <a:lstStyle/>
          <a:p>
            <a:r>
              <a:rPr lang="en-IN" spc="600" dirty="0" smtClean="0">
                <a:solidFill>
                  <a:schemeClr val="bg1"/>
                </a:solidFill>
              </a:rPr>
              <a:t>Be aware, be prepared, be safe.</a:t>
            </a:r>
            <a:endParaRPr lang="en-IN" spc="600" dirty="0">
              <a:solidFill>
                <a:schemeClr val="bg1"/>
              </a:solidFill>
            </a:endParaRPr>
          </a:p>
        </p:txBody>
      </p:sp>
    </p:spTree>
    <p:extLst>
      <p:ext uri="{BB962C8B-B14F-4D97-AF65-F5344CB8AC3E}">
        <p14:creationId xmlns:p14="http://schemas.microsoft.com/office/powerpoint/2010/main" val="206347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3747" y="400050"/>
            <a:ext cx="6497902" cy="584775"/>
          </a:xfrm>
          <a:prstGeom prst="rect">
            <a:avLst/>
          </a:prstGeom>
          <a:noFill/>
        </p:spPr>
        <p:txBody>
          <a:bodyPr wrap="square" lIns="91440" tIns="45720" rIns="91440" bIns="45720">
            <a:spAutoFit/>
          </a:bodyPr>
          <a:lstStyle/>
          <a:p>
            <a:pPr algn="ctr"/>
            <a:r>
              <a:rPr lang="en-US" sz="3200" b="1" cap="none" spc="300" dirty="0" smtClean="0">
                <a:ln w="0"/>
                <a:solidFill>
                  <a:srgbClr val="0070C0"/>
                </a:solidFill>
                <a:effectLst>
                  <a:reflection blurRad="6350" stA="53000" endA="300" endPos="35500" dir="5400000" sy="-90000" algn="bl" rotWithShape="0"/>
                </a:effectLst>
              </a:rPr>
              <a:t>Email Phishing Attack</a:t>
            </a:r>
            <a:endParaRPr lang="en-US" sz="3200" b="1" cap="none" spc="300" dirty="0">
              <a:ln w="0"/>
              <a:solidFill>
                <a:srgbClr val="0070C0"/>
              </a:solidFill>
              <a:effectLst>
                <a:reflection blurRad="6350" stA="53000" endA="300" endPos="35500" dir="5400000" sy="-90000" algn="bl" rotWithShape="0"/>
              </a:effectLst>
            </a:endParaRPr>
          </a:p>
        </p:txBody>
      </p:sp>
      <p:sp>
        <p:nvSpPr>
          <p:cNvPr id="5" name="Rectangle 4"/>
          <p:cNvSpPr/>
          <p:nvPr/>
        </p:nvSpPr>
        <p:spPr>
          <a:xfrm>
            <a:off x="971550" y="1400086"/>
            <a:ext cx="10420350" cy="923330"/>
          </a:xfrm>
          <a:prstGeom prst="rect">
            <a:avLst/>
          </a:prstGeom>
        </p:spPr>
        <p:txBody>
          <a:bodyPr wrap="square">
            <a:spAutoFit/>
          </a:bodyPr>
          <a:lstStyle/>
          <a:p>
            <a:pPr marL="285750" indent="-285750">
              <a:buFont typeface="Arial" panose="020B0604020202020204" pitchFamily="34" charset="0"/>
              <a:buChar char="•"/>
            </a:pPr>
            <a:r>
              <a:rPr lang="en-US" b="0" i="0" spc="300" dirty="0" smtClean="0">
                <a:solidFill>
                  <a:srgbClr val="374151"/>
                </a:solidFill>
                <a:effectLst/>
                <a:latin typeface="Calibri" panose="020F0502020204030204" pitchFamily="34" charset="0"/>
                <a:cs typeface="Calibri" panose="020F0502020204030204" pitchFamily="34" charset="0"/>
              </a:rPr>
              <a:t>Email phishing is a deceptive technique used by cybercriminals to trick individuals into revealing sensitive information, such as login credentials, financial details, or personal information, by posing as a trustworthy entity.</a:t>
            </a:r>
            <a:endParaRPr lang="en-IN" spc="300" dirty="0">
              <a:latin typeface="Calibri" panose="020F0502020204030204" pitchFamily="34" charset="0"/>
              <a:cs typeface="Calibri" panose="020F0502020204030204" pitchFamily="34" charset="0"/>
            </a:endParaRPr>
          </a:p>
        </p:txBody>
      </p:sp>
      <p:sp>
        <p:nvSpPr>
          <p:cNvPr id="6" name="Rectangle 5"/>
          <p:cNvSpPr/>
          <p:nvPr/>
        </p:nvSpPr>
        <p:spPr>
          <a:xfrm>
            <a:off x="971550" y="2738677"/>
            <a:ext cx="10191750" cy="646331"/>
          </a:xfrm>
          <a:prstGeom prst="rect">
            <a:avLst/>
          </a:prstGeom>
        </p:spPr>
        <p:txBody>
          <a:bodyPr wrap="square">
            <a:spAutoFit/>
          </a:bodyPr>
          <a:lstStyle/>
          <a:p>
            <a:pPr marL="285750" indent="-285750">
              <a:buFont typeface="Arial" panose="020B0604020202020204" pitchFamily="34" charset="0"/>
              <a:buChar char="•"/>
            </a:pPr>
            <a:r>
              <a:rPr lang="en-US" spc="300" dirty="0">
                <a:solidFill>
                  <a:srgbClr val="374151"/>
                </a:solidFill>
                <a:latin typeface="Calibri" panose="020F0502020204030204" pitchFamily="34" charset="0"/>
                <a:cs typeface="Calibri" panose="020F0502020204030204" pitchFamily="34" charset="0"/>
              </a:rPr>
              <a:t>Phishing emails often appear legitimate, creating a false sense of urgency or importance to prompt recipients to take immediate action.</a:t>
            </a:r>
            <a:endParaRPr lang="en-IN" spc="300" dirty="0">
              <a:solidFill>
                <a:srgbClr val="374151"/>
              </a:solidFill>
              <a:latin typeface="Calibri" panose="020F0502020204030204" pitchFamily="34" charset="0"/>
              <a:cs typeface="Calibri" panose="020F0502020204030204" pitchFamily="34" charset="0"/>
            </a:endParaRPr>
          </a:p>
        </p:txBody>
      </p:sp>
      <p:pic>
        <p:nvPicPr>
          <p:cNvPr id="12290" name="Picture 2" descr="Phishing Awareness | New Jersey Cybersecurity &amp; Communications Integration  Ce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924" y="3800269"/>
            <a:ext cx="3099602" cy="2479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236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5 common types of phishing and how to prevent being a vict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6063" y="2011680"/>
            <a:ext cx="3158061" cy="31580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893747" y="400050"/>
            <a:ext cx="6497902" cy="1077218"/>
          </a:xfrm>
          <a:prstGeom prst="rect">
            <a:avLst/>
          </a:prstGeom>
          <a:noFill/>
        </p:spPr>
        <p:txBody>
          <a:bodyPr wrap="square" lIns="91440" tIns="45720" rIns="91440" bIns="45720">
            <a:spAutoFit/>
          </a:bodyPr>
          <a:lstStyle/>
          <a:p>
            <a:pPr algn="ctr"/>
            <a:r>
              <a:rPr lang="en-US" sz="3200" b="1" spc="300" dirty="0">
                <a:ln w="0"/>
                <a:solidFill>
                  <a:srgbClr val="0070C0"/>
                </a:solidFill>
                <a:effectLst>
                  <a:reflection blurRad="6350" stA="53000" endA="300" endPos="35500" dir="5400000" sy="-90000" algn="bl" rotWithShape="0"/>
                </a:effectLst>
              </a:rPr>
              <a:t>Common Characteristics of Phishing Emails</a:t>
            </a:r>
            <a:endParaRPr lang="en-US" sz="3200" b="1" spc="300" dirty="0">
              <a:ln w="0"/>
              <a:solidFill>
                <a:srgbClr val="0070C0"/>
              </a:solidFill>
              <a:effectLst>
                <a:reflection blurRad="6350" stA="53000" endA="300" endPos="35500" dir="5400000" sy="-90000" algn="bl" rotWithShape="0"/>
              </a:effectLst>
            </a:endParaRPr>
          </a:p>
        </p:txBody>
      </p:sp>
      <p:sp>
        <p:nvSpPr>
          <p:cNvPr id="5" name="Rectangle 4"/>
          <p:cNvSpPr/>
          <p:nvPr/>
        </p:nvSpPr>
        <p:spPr>
          <a:xfrm>
            <a:off x="631371" y="1634022"/>
            <a:ext cx="8028757" cy="4801314"/>
          </a:xfrm>
          <a:prstGeom prst="rect">
            <a:avLst/>
          </a:prstGeom>
        </p:spPr>
        <p:txBody>
          <a:bodyPr wrap="square">
            <a:spAutoFit/>
          </a:bodyPr>
          <a:lstStyle/>
          <a:p>
            <a:pPr marL="285750" indent="-285750">
              <a:buFont typeface="Arial" panose="020B0604020202020204" pitchFamily="34" charset="0"/>
              <a:buChar char="•"/>
            </a:pPr>
            <a:r>
              <a:rPr lang="en-IN" b="1" spc="300" dirty="0" smtClean="0"/>
              <a:t>Sender Address Spoofing: </a:t>
            </a:r>
            <a:r>
              <a:rPr lang="en-IN" spc="300" dirty="0" smtClean="0"/>
              <a:t>Phishing emails often use a forged sender address to mimic a trusted entity, such as a bank, government agency, or reputable company.</a:t>
            </a:r>
          </a:p>
          <a:p>
            <a:pPr marL="285750" indent="-285750">
              <a:buFont typeface="Arial" panose="020B0604020202020204" pitchFamily="34" charset="0"/>
              <a:buChar char="•"/>
            </a:pPr>
            <a:endParaRPr lang="en-IN" spc="300" dirty="0" smtClean="0"/>
          </a:p>
          <a:p>
            <a:pPr marL="285750" indent="-285750">
              <a:buFont typeface="Arial" panose="020B0604020202020204" pitchFamily="34" charset="0"/>
              <a:buChar char="•"/>
            </a:pPr>
            <a:r>
              <a:rPr lang="en-IN" b="1" spc="300" dirty="0" smtClean="0"/>
              <a:t>Urgency and Fear Tactics: </a:t>
            </a:r>
            <a:r>
              <a:rPr lang="en-IN" spc="300" dirty="0" smtClean="0"/>
              <a:t>Phishing emails create a sense of urgency, urging recipients to act quickly to avoid negative consequences or loss of access to accounts.</a:t>
            </a:r>
          </a:p>
          <a:p>
            <a:pPr marL="285750" indent="-285750">
              <a:buFont typeface="Arial" panose="020B0604020202020204" pitchFamily="34" charset="0"/>
              <a:buChar char="•"/>
            </a:pPr>
            <a:endParaRPr lang="en-IN" spc="300" dirty="0" smtClean="0"/>
          </a:p>
          <a:p>
            <a:pPr marL="285750" indent="-285750">
              <a:buFont typeface="Arial" panose="020B0604020202020204" pitchFamily="34" charset="0"/>
              <a:buChar char="•"/>
            </a:pPr>
            <a:r>
              <a:rPr lang="en-IN" b="1" spc="300" dirty="0" smtClean="0"/>
              <a:t>Hyperlinks and Malicious Attachments: </a:t>
            </a:r>
            <a:r>
              <a:rPr lang="en-IN" spc="300" dirty="0" smtClean="0"/>
              <a:t>Phishing emails contain links that, when clicked, lead to fake websites designed to capture login credentials. They may also include malicious attachments that install malware on the recipient's device.</a:t>
            </a:r>
          </a:p>
          <a:p>
            <a:pPr marL="285750" indent="-285750">
              <a:buFont typeface="Arial" panose="020B0604020202020204" pitchFamily="34" charset="0"/>
              <a:buChar char="•"/>
            </a:pPr>
            <a:endParaRPr lang="en-IN" spc="300" dirty="0" smtClean="0"/>
          </a:p>
          <a:p>
            <a:pPr marL="285750" indent="-285750">
              <a:buFont typeface="Arial" panose="020B0604020202020204" pitchFamily="34" charset="0"/>
              <a:buChar char="•"/>
            </a:pPr>
            <a:r>
              <a:rPr lang="en-IN" b="1" spc="300" dirty="0" smtClean="0"/>
              <a:t>Generic Greetings and Misspellings: </a:t>
            </a:r>
            <a:r>
              <a:rPr lang="en-IN" spc="300" dirty="0" smtClean="0"/>
              <a:t>Phishing emails often use generic greetings (e.g., "Dear Customer") and may contain spelling or grammatical errors.</a:t>
            </a:r>
            <a:endParaRPr lang="en-IN" spc="300" dirty="0"/>
          </a:p>
        </p:txBody>
      </p:sp>
    </p:spTree>
    <p:extLst>
      <p:ext uri="{BB962C8B-B14F-4D97-AF65-F5344CB8AC3E}">
        <p14:creationId xmlns:p14="http://schemas.microsoft.com/office/powerpoint/2010/main" val="14698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PayPal Phishing Email - ITR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743" y="987712"/>
            <a:ext cx="8503920" cy="53512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26640" y="235132"/>
            <a:ext cx="6116354" cy="584775"/>
          </a:xfrm>
          <a:prstGeom prst="rect">
            <a:avLst/>
          </a:prstGeom>
          <a:noFill/>
        </p:spPr>
        <p:txBody>
          <a:bodyPr wrap="square" lIns="91440" tIns="45720" rIns="91440" bIns="45720">
            <a:spAutoFit/>
          </a:bodyPr>
          <a:lstStyle>
            <a:defPPr>
              <a:defRPr lang="en-US"/>
            </a:defPPr>
            <a:lvl1pPr algn="ctr">
              <a:defRPr sz="3200" b="1" spc="300">
                <a:ln w="0"/>
                <a:solidFill>
                  <a:srgbClr val="0070C0"/>
                </a:solidFill>
                <a:effectLst>
                  <a:reflection blurRad="6350" stA="53000" endA="300" endPos="35500" dir="5400000" sy="-90000" algn="bl" rotWithShape="0"/>
                </a:effectLst>
              </a:defRPr>
            </a:lvl1pPr>
          </a:lstStyle>
          <a:p>
            <a:r>
              <a:rPr lang="en-IN" dirty="0"/>
              <a:t>PayPal Phishing Email (2021)</a:t>
            </a:r>
          </a:p>
        </p:txBody>
      </p:sp>
    </p:spTree>
    <p:extLst>
      <p:ext uri="{BB962C8B-B14F-4D97-AF65-F5344CB8AC3E}">
        <p14:creationId xmlns:p14="http://schemas.microsoft.com/office/powerpoint/2010/main" val="3264645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Spotting a Vaccine Phishing Scam: Can You Find the Red Flags? - National  Cybersecurity Alli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3" y="541020"/>
            <a:ext cx="8191591" cy="57810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864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412480" y="2997618"/>
            <a:ext cx="3413205" cy="2227116"/>
          </a:xfrm>
          <a:prstGeom prst="rect">
            <a:avLst/>
          </a:prstGeom>
        </p:spPr>
      </p:pic>
      <p:sp>
        <p:nvSpPr>
          <p:cNvPr id="4" name="TextBox 3"/>
          <p:cNvSpPr txBox="1"/>
          <p:nvPr/>
        </p:nvSpPr>
        <p:spPr>
          <a:xfrm>
            <a:off x="2595515" y="487741"/>
            <a:ext cx="5438412" cy="584775"/>
          </a:xfrm>
          <a:prstGeom prst="rect">
            <a:avLst/>
          </a:prstGeom>
          <a:noFill/>
        </p:spPr>
        <p:txBody>
          <a:bodyPr wrap="square" lIns="91440" tIns="45720" rIns="91440" bIns="45720">
            <a:spAutoFit/>
          </a:bodyPr>
          <a:lstStyle>
            <a:defPPr>
              <a:defRPr lang="en-US"/>
            </a:defPPr>
            <a:lvl1pPr algn="ctr">
              <a:defRPr sz="3200" b="1" spc="300">
                <a:ln w="0"/>
                <a:solidFill>
                  <a:srgbClr val="0070C0"/>
                </a:solidFill>
                <a:effectLst>
                  <a:reflection blurRad="6350" stA="53000" endA="300" endPos="35500" dir="5400000" sy="-90000" algn="bl" rotWithShape="0"/>
                </a:effectLst>
              </a:defRPr>
            </a:lvl1pPr>
          </a:lstStyle>
          <a:p>
            <a:r>
              <a:rPr lang="en-US" dirty="0"/>
              <a:t>Prevention &amp; </a:t>
            </a:r>
            <a:r>
              <a:rPr lang="en-US" dirty="0" smtClean="0"/>
              <a:t>Mitigation</a:t>
            </a:r>
            <a:endParaRPr lang="en-IN" dirty="0"/>
          </a:p>
        </p:txBody>
      </p:sp>
      <p:sp>
        <p:nvSpPr>
          <p:cNvPr id="5" name="Rectangle 4"/>
          <p:cNvSpPr/>
          <p:nvPr/>
        </p:nvSpPr>
        <p:spPr>
          <a:xfrm>
            <a:off x="1071471" y="1402140"/>
            <a:ext cx="7624354"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b="1" spc="300" dirty="0" smtClean="0"/>
              <a:t>Hover Over Links: </a:t>
            </a:r>
            <a:r>
              <a:rPr lang="en-US" spc="300" dirty="0" smtClean="0"/>
              <a:t>Hover over links in emails to preview the actual URL before clicking.</a:t>
            </a:r>
          </a:p>
          <a:p>
            <a:pPr marL="285750" indent="-285750">
              <a:lnSpc>
                <a:spcPct val="150000"/>
              </a:lnSpc>
              <a:buFont typeface="Arial" panose="020B0604020202020204" pitchFamily="34" charset="0"/>
              <a:buChar char="•"/>
            </a:pPr>
            <a:r>
              <a:rPr lang="en-US" b="1" spc="300" dirty="0" smtClean="0"/>
              <a:t>Verify </a:t>
            </a:r>
            <a:r>
              <a:rPr lang="en-US" b="1" spc="300" dirty="0"/>
              <a:t>Email Addresses</a:t>
            </a:r>
            <a:r>
              <a:rPr lang="en-US" spc="300" dirty="0"/>
              <a:t>: Double-check sender email addresses for accuracy.</a:t>
            </a:r>
          </a:p>
          <a:p>
            <a:pPr marL="285750" indent="-285750">
              <a:lnSpc>
                <a:spcPct val="150000"/>
              </a:lnSpc>
              <a:buFont typeface="Arial" panose="020B0604020202020204" pitchFamily="34" charset="0"/>
              <a:buChar char="•"/>
            </a:pPr>
            <a:r>
              <a:rPr lang="en-US" b="1" spc="300" dirty="0"/>
              <a:t>Use Multi-Factor Authentication (MFA): </a:t>
            </a:r>
            <a:r>
              <a:rPr lang="en-US" spc="300" dirty="0"/>
              <a:t>Enable MFA to add an extra layer of security to accounts.</a:t>
            </a:r>
          </a:p>
          <a:p>
            <a:pPr marL="285750" indent="-285750">
              <a:lnSpc>
                <a:spcPct val="150000"/>
              </a:lnSpc>
              <a:buFont typeface="Arial" panose="020B0604020202020204" pitchFamily="34" charset="0"/>
              <a:buChar char="•"/>
            </a:pPr>
            <a:r>
              <a:rPr lang="en-US" b="1" spc="300" dirty="0"/>
              <a:t>Educate Users: </a:t>
            </a:r>
            <a:r>
              <a:rPr lang="en-US" spc="300" dirty="0"/>
              <a:t>Conduct regular cybersecurity awareness training to educate users about phishing techniques and red flags.</a:t>
            </a:r>
          </a:p>
          <a:p>
            <a:pPr marL="285750" indent="-285750">
              <a:lnSpc>
                <a:spcPct val="150000"/>
              </a:lnSpc>
              <a:buFont typeface="Arial" panose="020B0604020202020204" pitchFamily="34" charset="0"/>
              <a:buChar char="•"/>
            </a:pPr>
            <a:r>
              <a:rPr lang="en-US" b="1" spc="300" dirty="0"/>
              <a:t>Report Suspected Phishing: </a:t>
            </a:r>
            <a:r>
              <a:rPr lang="en-US" spc="300" dirty="0"/>
              <a:t>Encourage users to report any suspected phishing emails to IT or security teams.</a:t>
            </a:r>
          </a:p>
        </p:txBody>
      </p:sp>
    </p:spTree>
    <p:extLst>
      <p:ext uri="{BB962C8B-B14F-4D97-AF65-F5344CB8AC3E}">
        <p14:creationId xmlns:p14="http://schemas.microsoft.com/office/powerpoint/2010/main" val="2723546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33197" y="252939"/>
            <a:ext cx="3220754" cy="584775"/>
          </a:xfrm>
          <a:prstGeom prst="rect">
            <a:avLst/>
          </a:prstGeom>
          <a:noFill/>
        </p:spPr>
        <p:txBody>
          <a:bodyPr wrap="square" lIns="91440" tIns="45720" rIns="91440" bIns="45720">
            <a:spAutoFit/>
          </a:bodyPr>
          <a:lstStyle/>
          <a:p>
            <a:pPr algn="ctr"/>
            <a:r>
              <a:rPr lang="en-IN" sz="3200" b="1" spc="300" dirty="0">
                <a:ln w="0"/>
                <a:solidFill>
                  <a:srgbClr val="0070C0"/>
                </a:solidFill>
                <a:effectLst>
                  <a:reflection blurRad="6350" stA="53000" endA="300" endPos="35500" dir="5400000" sy="-90000" algn="bl" rotWithShape="0"/>
                </a:effectLst>
              </a:rPr>
              <a:t>Spear Phishing</a:t>
            </a:r>
          </a:p>
        </p:txBody>
      </p:sp>
      <p:pic>
        <p:nvPicPr>
          <p:cNvPr id="17414" name="Picture 6" descr="What Is a Spear Phishing Attack? | Avoid Spear Phishing | Avast"/>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55266" r="2589"/>
          <a:stretch/>
        </p:blipFill>
        <p:spPr bwMode="auto">
          <a:xfrm>
            <a:off x="8327785" y="2508738"/>
            <a:ext cx="3489076" cy="37631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64166" y="1168515"/>
            <a:ext cx="10952695" cy="2126864"/>
          </a:xfrm>
          <a:prstGeom prst="rect">
            <a:avLst/>
          </a:prstGeom>
        </p:spPr>
        <p:txBody>
          <a:bodyPr wrap="square">
            <a:spAutoFit/>
          </a:bodyPr>
          <a:lstStyle/>
          <a:p>
            <a:pPr>
              <a:lnSpc>
                <a:spcPct val="150000"/>
              </a:lnSpc>
            </a:pPr>
            <a:r>
              <a:rPr lang="en-US" spc="300" dirty="0">
                <a:solidFill>
                  <a:srgbClr val="374151"/>
                </a:solidFill>
                <a:latin typeface="Calibri" panose="020F0502020204030204" pitchFamily="34" charset="0"/>
                <a:cs typeface="Calibri" panose="020F0502020204030204" pitchFamily="34" charset="0"/>
              </a:rPr>
              <a:t>Spear phishing is a targeted form of phishing where cybercriminals customize their deceptive tactics to focus on a specific individual, organization, or group. Unlike generic phishing attempts that cast a wide net, spear phishing involves thorough research on the target to craft highly personalized and convincing messages.</a:t>
            </a:r>
            <a:endParaRPr lang="en-IN" spc="300" dirty="0">
              <a:solidFill>
                <a:srgbClr val="374151"/>
              </a:solidFill>
              <a:latin typeface="Calibri" panose="020F0502020204030204" pitchFamily="34" charset="0"/>
              <a:cs typeface="Calibri" panose="020F0502020204030204" pitchFamily="34" charset="0"/>
            </a:endParaRPr>
          </a:p>
        </p:txBody>
      </p:sp>
      <p:sp>
        <p:nvSpPr>
          <p:cNvPr id="9" name="Rectangle 8"/>
          <p:cNvSpPr/>
          <p:nvPr/>
        </p:nvSpPr>
        <p:spPr>
          <a:xfrm>
            <a:off x="864165" y="3626180"/>
            <a:ext cx="8162604"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US" spc="300" dirty="0">
                <a:solidFill>
                  <a:srgbClr val="374151"/>
                </a:solidFill>
                <a:latin typeface="Calibri" panose="020F0502020204030204" pitchFamily="34" charset="0"/>
                <a:cs typeface="Calibri" panose="020F0502020204030204" pitchFamily="34" charset="0"/>
              </a:rPr>
              <a:t>The goal is to trick the recipient into divulging sensitive information or performing specific actions, often with financial or data theft motives.</a:t>
            </a:r>
            <a:endParaRPr lang="en-IN" spc="300" dirty="0">
              <a:solidFill>
                <a:srgbClr val="37415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79529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43203" y="276443"/>
            <a:ext cx="8808364" cy="1077218"/>
          </a:xfrm>
          <a:prstGeom prst="rect">
            <a:avLst/>
          </a:prstGeom>
          <a:noFill/>
        </p:spPr>
        <p:txBody>
          <a:bodyPr wrap="square" lIns="91440" tIns="45720" rIns="91440" bIns="45720">
            <a:spAutoFit/>
          </a:bodyPr>
          <a:lstStyle>
            <a:defPPr>
              <a:defRPr lang="en-US"/>
            </a:defPPr>
            <a:lvl1pPr algn="ctr">
              <a:defRPr sz="3200" b="1" spc="300">
                <a:ln w="0"/>
                <a:solidFill>
                  <a:srgbClr val="0070C0"/>
                </a:solidFill>
                <a:effectLst>
                  <a:reflection blurRad="6350" stA="53000" endA="300" endPos="35500" dir="5400000" sy="-90000" algn="bl" rotWithShape="0"/>
                </a:effectLst>
              </a:defRPr>
            </a:lvl1pPr>
          </a:lstStyle>
          <a:p>
            <a:r>
              <a:rPr lang="en-US" dirty="0"/>
              <a:t>Real Time Example : </a:t>
            </a:r>
            <a:r>
              <a:rPr lang="en-US" dirty="0" smtClean="0"/>
              <a:t>The Target </a:t>
            </a:r>
          </a:p>
          <a:p>
            <a:r>
              <a:rPr lang="en-US" dirty="0" smtClean="0"/>
              <a:t>Data Breach 2013</a:t>
            </a:r>
            <a:endParaRPr lang="en-IN" dirty="0"/>
          </a:p>
        </p:txBody>
      </p:sp>
      <p:pic>
        <p:nvPicPr>
          <p:cNvPr id="11272" name="Picture 8" descr="What Retailers Need to Learn from the Target Breach to Protect against  Similar Attacks - Security Intellig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63" y="1491773"/>
            <a:ext cx="7643446" cy="4730994"/>
          </a:xfrm>
          <a:prstGeom prst="rect">
            <a:avLst/>
          </a:prstGeom>
          <a:extLst>
            <a:ext uri="{909E8E84-426E-40DD-AFC4-6F175D3DCCD1}">
              <a14:hiddenFill xmlns:a14="http://schemas.microsoft.com/office/drawing/2010/main">
                <a:solidFill>
                  <a:srgbClr val="FFFFFF"/>
                </a:solidFill>
              </a14:hiddenFill>
            </a:ext>
          </a:extLst>
        </p:spPr>
      </p:pic>
      <p:sp>
        <p:nvSpPr>
          <p:cNvPr id="9" name="Rectangle 8"/>
          <p:cNvSpPr/>
          <p:nvPr/>
        </p:nvSpPr>
        <p:spPr>
          <a:xfrm>
            <a:off x="6735044" y="4302527"/>
            <a:ext cx="5292833" cy="1200329"/>
          </a:xfrm>
          <a:prstGeom prst="rect">
            <a:avLst/>
          </a:prstGeom>
        </p:spPr>
        <p:txBody>
          <a:bodyPr wrap="square">
            <a:spAutoFit/>
          </a:bodyPr>
          <a:lstStyle/>
          <a:p>
            <a:pPr>
              <a:buFont typeface="Arial" panose="020B0604020202020204" pitchFamily="34" charset="0"/>
              <a:buChar char="•"/>
            </a:pPr>
            <a:endParaRPr lang="en-US" b="0" i="0" dirty="0" smtClean="0">
              <a:solidFill>
                <a:srgbClr val="374151"/>
              </a:solidFill>
              <a:effectLst/>
              <a:latin typeface="Calibri" panose="020F0502020204030204" pitchFamily="34" charset="0"/>
              <a:cs typeface="Calibri" panose="020F0502020204030204" pitchFamily="34" charset="0"/>
            </a:endParaRPr>
          </a:p>
          <a:p>
            <a:pPr>
              <a:buFont typeface="Arial" panose="020B0604020202020204" pitchFamily="34" charset="0"/>
              <a:buChar char="•"/>
            </a:pPr>
            <a:r>
              <a:rPr lang="en-US" b="0" i="0" dirty="0" smtClean="0">
                <a:solidFill>
                  <a:srgbClr val="374151"/>
                </a:solidFill>
                <a:effectLst/>
                <a:latin typeface="Calibri" panose="020F0502020204030204" pitchFamily="34" charset="0"/>
                <a:cs typeface="Calibri" panose="020F0502020204030204" pitchFamily="34" charset="0"/>
              </a:rPr>
              <a:t> The incident had severe financial consequences for Target, including legal settlements and a significant impact on its reputation.</a:t>
            </a:r>
            <a:endParaRPr lang="en-US" b="0" i="0" dirty="0">
              <a:solidFill>
                <a:srgbClr val="374151"/>
              </a:solidFill>
              <a:effectLst/>
              <a:latin typeface="Calibri" panose="020F0502020204030204" pitchFamily="34" charset="0"/>
              <a:cs typeface="Calibri" panose="020F0502020204030204" pitchFamily="34" charset="0"/>
            </a:endParaRPr>
          </a:p>
        </p:txBody>
      </p:sp>
      <p:sp>
        <p:nvSpPr>
          <p:cNvPr id="10" name="Rectangle 9"/>
          <p:cNvSpPr/>
          <p:nvPr/>
        </p:nvSpPr>
        <p:spPr>
          <a:xfrm>
            <a:off x="7886723" y="1973820"/>
            <a:ext cx="4305277" cy="923330"/>
          </a:xfrm>
          <a:prstGeom prst="rect">
            <a:avLst/>
          </a:prstGeom>
        </p:spPr>
        <p:txBody>
          <a:bodyPr wrap="square">
            <a:spAutoFit/>
          </a:bodyPr>
          <a:lstStyle/>
          <a:p>
            <a:pPr>
              <a:buFont typeface="Arial" panose="020B0604020202020204" pitchFamily="34" charset="0"/>
              <a:buChar char="•"/>
            </a:pPr>
            <a:r>
              <a:rPr lang="en-US" dirty="0">
                <a:solidFill>
                  <a:srgbClr val="374151"/>
                </a:solidFill>
                <a:latin typeface="Calibri" panose="020F0502020204030204" pitchFamily="34" charset="0"/>
                <a:cs typeface="Calibri" panose="020F0502020204030204" pitchFamily="34" charset="0"/>
              </a:rPr>
              <a:t> The Target data breach compromised the personal information of millions of customers.</a:t>
            </a:r>
          </a:p>
        </p:txBody>
      </p:sp>
    </p:spTree>
    <p:extLst>
      <p:ext uri="{BB962C8B-B14F-4D97-AF65-F5344CB8AC3E}">
        <p14:creationId xmlns:p14="http://schemas.microsoft.com/office/powerpoint/2010/main" val="4059046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415" y="1524561"/>
            <a:ext cx="10058400" cy="1754326"/>
          </a:xfrm>
          <a:prstGeom prst="rect">
            <a:avLst/>
          </a:prstGeom>
        </p:spPr>
        <p:txBody>
          <a:bodyPr wrap="square">
            <a:spAutoFit/>
          </a:bodyPr>
          <a:lstStyle/>
          <a:p>
            <a:pPr marL="285750" indent="-285750">
              <a:buFont typeface="Arial" panose="020B0604020202020204" pitchFamily="34" charset="0"/>
              <a:buChar char="•"/>
            </a:pPr>
            <a:r>
              <a:rPr lang="en-US" b="0" i="0" spc="300" dirty="0" smtClean="0">
                <a:solidFill>
                  <a:srgbClr val="374151"/>
                </a:solidFill>
                <a:effectLst/>
                <a:latin typeface="Calibri" panose="020F0502020204030204" pitchFamily="34" charset="0"/>
                <a:cs typeface="Calibri" panose="020F0502020204030204" pitchFamily="34" charset="0"/>
              </a:rPr>
              <a:t>Whaling, also known as CEO fraud or Business Email Compromise (BEC), is a sophisticated form of phishing attack that specifically targets high-profile individuals within an organization, such as executives, CEOs, or other top-level management. In a whaling attack, cybercriminals aim to deceive these individuals to gain unauthorized access, financial information, or sensitive company data.</a:t>
            </a:r>
            <a:endParaRPr lang="en-IN" spc="300" dirty="0">
              <a:latin typeface="Calibri" panose="020F0502020204030204" pitchFamily="34" charset="0"/>
              <a:cs typeface="Calibri" panose="020F0502020204030204" pitchFamily="34" charset="0"/>
            </a:endParaRPr>
          </a:p>
        </p:txBody>
      </p:sp>
      <p:sp>
        <p:nvSpPr>
          <p:cNvPr id="5" name="Rectangle 4"/>
          <p:cNvSpPr/>
          <p:nvPr/>
        </p:nvSpPr>
        <p:spPr>
          <a:xfrm>
            <a:off x="3222750" y="548026"/>
            <a:ext cx="5183791" cy="584775"/>
          </a:xfrm>
          <a:prstGeom prst="rect">
            <a:avLst/>
          </a:prstGeom>
          <a:noFill/>
        </p:spPr>
        <p:txBody>
          <a:bodyPr wrap="square" lIns="91440" tIns="45720" rIns="91440" bIns="45720">
            <a:spAutoFit/>
          </a:bodyPr>
          <a:lstStyle/>
          <a:p>
            <a:pPr algn="ctr"/>
            <a:r>
              <a:rPr lang="en-IN" sz="3200" b="1" spc="300" dirty="0">
                <a:ln w="0"/>
                <a:solidFill>
                  <a:srgbClr val="0070C0"/>
                </a:solidFill>
                <a:effectLst>
                  <a:reflection blurRad="6350" stA="53000" endA="300" endPos="35500" dir="5400000" sy="-90000" algn="bl" rotWithShape="0"/>
                </a:effectLst>
              </a:rPr>
              <a:t>Whaling Phishing Attack</a:t>
            </a:r>
          </a:p>
        </p:txBody>
      </p:sp>
      <p:pic>
        <p:nvPicPr>
          <p:cNvPr id="18436" name="Picture 4" descr="What is a whaling attack and how do you prevent it? | NordV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319" y="3432965"/>
            <a:ext cx="6544651" cy="342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4353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2124"/>
        </a:solidFill>
        <a:effectLst/>
      </p:bgPr>
    </p:bg>
    <p:spTree>
      <p:nvGrpSpPr>
        <p:cNvPr id="1" name=""/>
        <p:cNvGrpSpPr/>
        <p:nvPr/>
      </p:nvGrpSpPr>
      <p:grpSpPr>
        <a:xfrm>
          <a:off x="0" y="0"/>
          <a:ext cx="0" cy="0"/>
          <a:chOff x="0" y="0"/>
          <a:chExt cx="0" cy="0"/>
        </a:xfrm>
      </p:grpSpPr>
      <p:pic>
        <p:nvPicPr>
          <p:cNvPr id="19462" name="Picture 6" descr="What is Whaling in Cyber Security? | Samurai XDR Blog"/>
          <p:cNvPicPr>
            <a:picLocks noChangeAspect="1" noChangeArrowheads="1"/>
          </p:cNvPicPr>
          <p:nvPr/>
        </p:nvPicPr>
        <p:blipFill rotWithShape="1">
          <a:blip r:embed="rId2">
            <a:extLst>
              <a:ext uri="{28A0092B-C50C-407E-A947-70E740481C1C}">
                <a14:useLocalDpi xmlns:a14="http://schemas.microsoft.com/office/drawing/2010/main" val="0"/>
              </a:ext>
            </a:extLst>
          </a:blip>
          <a:srcRect b="13797"/>
          <a:stretch/>
        </p:blipFill>
        <p:spPr bwMode="auto">
          <a:xfrm>
            <a:off x="2907323" y="444501"/>
            <a:ext cx="6882423" cy="5932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392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Whaling Email Sc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005" y="1361907"/>
            <a:ext cx="9105656" cy="50241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29419" y="187568"/>
            <a:ext cx="5254965" cy="584775"/>
          </a:xfrm>
          <a:prstGeom prst="rect">
            <a:avLst/>
          </a:prstGeom>
          <a:noFill/>
        </p:spPr>
        <p:txBody>
          <a:bodyPr wrap="square" lIns="91440" tIns="45720" rIns="91440" bIns="45720">
            <a:spAutoFit/>
          </a:bodyPr>
          <a:lstStyle>
            <a:defPPr>
              <a:defRPr lang="en-US"/>
            </a:defPPr>
            <a:lvl1pPr algn="ctr">
              <a:defRPr sz="3200" b="1" spc="300">
                <a:ln w="0"/>
                <a:solidFill>
                  <a:srgbClr val="0070C0"/>
                </a:solidFill>
                <a:effectLst>
                  <a:reflection blurRad="6350" stA="53000" endA="300" endPos="35500" dir="5400000" sy="-90000" algn="bl" rotWithShape="0"/>
                </a:effectLst>
              </a:defRPr>
            </a:lvl1pPr>
          </a:lstStyle>
          <a:p>
            <a:r>
              <a:rPr lang="en-US" dirty="0"/>
              <a:t>Example : Whaling Email</a:t>
            </a:r>
            <a:endParaRPr lang="en-IN" dirty="0"/>
          </a:p>
        </p:txBody>
      </p:sp>
    </p:spTree>
    <p:extLst>
      <p:ext uri="{BB962C8B-B14F-4D97-AF65-F5344CB8AC3E}">
        <p14:creationId xmlns:p14="http://schemas.microsoft.com/office/powerpoint/2010/main" val="4021901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59,000+ Meeting Agenda Stock Illustrations, Royalty-Free Vector Graphics &amp;  Clip Art - iStock | Meeting, Business meeting, Agen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8025" y="182450"/>
            <a:ext cx="4197485" cy="16049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6425" y="1787371"/>
            <a:ext cx="8328791" cy="378565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b="1" spc="300" dirty="0" smtClean="0">
                <a:solidFill>
                  <a:srgbClr val="002060"/>
                </a:solidFill>
              </a:rPr>
              <a:t>Recap : On Previous Session</a:t>
            </a:r>
          </a:p>
          <a:p>
            <a:pPr marL="285750" indent="-285750">
              <a:lnSpc>
                <a:spcPct val="200000"/>
              </a:lnSpc>
              <a:buFont typeface="Arial" panose="020B0604020202020204" pitchFamily="34" charset="0"/>
              <a:buChar char="•"/>
            </a:pPr>
            <a:r>
              <a:rPr lang="en-US" sz="2000" b="1" spc="300" dirty="0" smtClean="0">
                <a:solidFill>
                  <a:srgbClr val="002060"/>
                </a:solidFill>
              </a:rPr>
              <a:t>Social Engineering</a:t>
            </a:r>
            <a:endParaRPr lang="en-US" sz="2000" b="1" spc="300" dirty="0" smtClean="0">
              <a:solidFill>
                <a:srgbClr val="002060"/>
              </a:solidFill>
            </a:endParaRPr>
          </a:p>
          <a:p>
            <a:pPr marL="285750" indent="-285750">
              <a:lnSpc>
                <a:spcPct val="200000"/>
              </a:lnSpc>
              <a:buFont typeface="Arial" panose="020B0604020202020204" pitchFamily="34" charset="0"/>
              <a:buChar char="•"/>
            </a:pPr>
            <a:r>
              <a:rPr lang="en-US" sz="2000" b="1" spc="300" dirty="0" smtClean="0">
                <a:solidFill>
                  <a:srgbClr val="002060"/>
                </a:solidFill>
              </a:rPr>
              <a:t>Phishing</a:t>
            </a:r>
            <a:endParaRPr lang="en-US" sz="2000" b="1" spc="300" dirty="0" smtClean="0">
              <a:solidFill>
                <a:srgbClr val="002060"/>
              </a:solidFill>
            </a:endParaRPr>
          </a:p>
          <a:p>
            <a:pPr marL="285750" indent="-285750">
              <a:lnSpc>
                <a:spcPct val="200000"/>
              </a:lnSpc>
              <a:buFont typeface="Arial" panose="020B0604020202020204" pitchFamily="34" charset="0"/>
              <a:buChar char="•"/>
            </a:pPr>
            <a:r>
              <a:rPr lang="en-IN" sz="2000" b="1" spc="300" dirty="0" smtClean="0">
                <a:solidFill>
                  <a:srgbClr val="002060"/>
                </a:solidFill>
              </a:rPr>
              <a:t>Types of Phishing</a:t>
            </a:r>
          </a:p>
          <a:p>
            <a:pPr marL="285750" indent="-285750">
              <a:lnSpc>
                <a:spcPct val="200000"/>
              </a:lnSpc>
              <a:buFont typeface="Arial" panose="020B0604020202020204" pitchFamily="34" charset="0"/>
              <a:buChar char="•"/>
            </a:pPr>
            <a:r>
              <a:rPr lang="en-IN" sz="2000" b="1" spc="300" dirty="0" smtClean="0">
                <a:solidFill>
                  <a:srgbClr val="002060"/>
                </a:solidFill>
              </a:rPr>
              <a:t>Effects of Phishing</a:t>
            </a:r>
          </a:p>
          <a:p>
            <a:pPr marL="285750" indent="-285750">
              <a:lnSpc>
                <a:spcPct val="200000"/>
              </a:lnSpc>
              <a:buFont typeface="Arial" panose="020B0604020202020204" pitchFamily="34" charset="0"/>
              <a:buChar char="•"/>
            </a:pPr>
            <a:r>
              <a:rPr lang="en-IN" sz="2000" b="1" spc="300" dirty="0" smtClean="0">
                <a:solidFill>
                  <a:srgbClr val="002060"/>
                </a:solidFill>
              </a:rPr>
              <a:t>Protection against Phishing</a:t>
            </a:r>
            <a:endParaRPr lang="en-IN" sz="2000" b="1" spc="300" dirty="0" smtClean="0">
              <a:solidFill>
                <a:srgbClr val="002060"/>
              </a:solidFill>
            </a:endParaRPr>
          </a:p>
        </p:txBody>
      </p:sp>
      <p:pic>
        <p:nvPicPr>
          <p:cNvPr id="1030" name="Picture 6" descr="Why we fall for phishing emails — and how we can protect ourselve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0506" y="2235999"/>
            <a:ext cx="5561705" cy="333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067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32239" y="398585"/>
            <a:ext cx="7140289" cy="584775"/>
          </a:xfrm>
          <a:prstGeom prst="rect">
            <a:avLst/>
          </a:prstGeom>
          <a:noFill/>
        </p:spPr>
        <p:txBody>
          <a:bodyPr wrap="square" lIns="91440" tIns="45720" rIns="91440" bIns="45720">
            <a:spAutoFit/>
          </a:bodyPr>
          <a:lstStyle>
            <a:defPPr>
              <a:defRPr lang="en-US"/>
            </a:defPPr>
            <a:lvl1pPr algn="ctr">
              <a:defRPr sz="3200" b="1" spc="300">
                <a:ln w="0"/>
                <a:solidFill>
                  <a:srgbClr val="0070C0"/>
                </a:solidFill>
                <a:effectLst>
                  <a:reflection blurRad="6350" stA="53000" endA="300" endPos="35500" dir="5400000" sy="-90000" algn="bl" rotWithShape="0"/>
                </a:effectLst>
              </a:defRPr>
            </a:lvl1pPr>
          </a:lstStyle>
          <a:p>
            <a:r>
              <a:rPr lang="en-US" dirty="0"/>
              <a:t>The Mattel Whaling Attack (2015)</a:t>
            </a:r>
            <a:endParaRPr lang="en-IN" dirty="0"/>
          </a:p>
        </p:txBody>
      </p:sp>
      <p:sp>
        <p:nvSpPr>
          <p:cNvPr id="5" name="Rectangle 4"/>
          <p:cNvSpPr/>
          <p:nvPr/>
        </p:nvSpPr>
        <p:spPr>
          <a:xfrm>
            <a:off x="856660" y="1353905"/>
            <a:ext cx="10691446" cy="923330"/>
          </a:xfrm>
          <a:prstGeom prst="rect">
            <a:avLst/>
          </a:prstGeom>
        </p:spPr>
        <p:txBody>
          <a:bodyPr wrap="square">
            <a:spAutoFit/>
          </a:bodyPr>
          <a:lstStyle/>
          <a:p>
            <a:r>
              <a:rPr lang="en-US" b="0" i="0" spc="300" dirty="0" smtClean="0">
                <a:solidFill>
                  <a:srgbClr val="374151"/>
                </a:solidFill>
                <a:effectLst/>
                <a:latin typeface="Calibri" panose="020F0502020204030204" pitchFamily="34" charset="0"/>
                <a:cs typeface="Calibri" panose="020F0502020204030204" pitchFamily="34" charset="0"/>
              </a:rPr>
              <a:t>In 2015, toy manufacturer Mattel fell victim to a whaling attack that resulted in a significant financial loss. Cybercriminals targeted the company's finance department with a phishing email impersonating Mattel's CEO.</a:t>
            </a:r>
            <a:endParaRPr lang="en-IN" spc="300" dirty="0">
              <a:latin typeface="Calibri" panose="020F0502020204030204" pitchFamily="34" charset="0"/>
              <a:cs typeface="Calibri" panose="020F0502020204030204" pitchFamily="34" charset="0"/>
            </a:endParaRPr>
          </a:p>
        </p:txBody>
      </p:sp>
      <p:sp>
        <p:nvSpPr>
          <p:cNvPr id="6" name="Rectangle 5"/>
          <p:cNvSpPr/>
          <p:nvPr/>
        </p:nvSpPr>
        <p:spPr>
          <a:xfrm>
            <a:off x="856660" y="2647780"/>
            <a:ext cx="7372940" cy="3693319"/>
          </a:xfrm>
          <a:prstGeom prst="rect">
            <a:avLst/>
          </a:prstGeom>
        </p:spPr>
        <p:txBody>
          <a:bodyPr wrap="square">
            <a:spAutoFit/>
          </a:bodyPr>
          <a:lstStyle/>
          <a:p>
            <a:pPr marL="285750" indent="-285750">
              <a:buFont typeface="Arial" panose="020B0604020202020204" pitchFamily="34" charset="0"/>
              <a:buChar char="•"/>
            </a:pPr>
            <a:r>
              <a:rPr lang="en-IN" b="1" spc="300" dirty="0" smtClean="0"/>
              <a:t>Phishing Email: </a:t>
            </a:r>
            <a:r>
              <a:rPr lang="en-IN" spc="300" dirty="0" smtClean="0"/>
              <a:t>The attackers sent an email to a finance executive, posing as the CEO of Mattel.</a:t>
            </a:r>
          </a:p>
          <a:p>
            <a:pPr marL="285750" indent="-285750">
              <a:buFont typeface="Arial" panose="020B0604020202020204" pitchFamily="34" charset="0"/>
              <a:buChar char="•"/>
            </a:pPr>
            <a:endParaRPr lang="en-IN" spc="300" dirty="0" smtClean="0"/>
          </a:p>
          <a:p>
            <a:pPr marL="285750" indent="-285750">
              <a:buFont typeface="Arial" panose="020B0604020202020204" pitchFamily="34" charset="0"/>
              <a:buChar char="•"/>
            </a:pPr>
            <a:r>
              <a:rPr lang="en-IN" b="1" spc="300" dirty="0" smtClean="0"/>
              <a:t>Urgent Financial Request: </a:t>
            </a:r>
            <a:r>
              <a:rPr lang="en-IN" spc="300" dirty="0" smtClean="0"/>
              <a:t>The email requested an urgent payment of nearly $3 million to a Chinese vendor, citing the need to keep the transaction confidential due to ongoing negotiations.</a:t>
            </a:r>
          </a:p>
          <a:p>
            <a:pPr marL="285750" indent="-285750">
              <a:buFont typeface="Arial" panose="020B0604020202020204" pitchFamily="34" charset="0"/>
              <a:buChar char="•"/>
            </a:pPr>
            <a:endParaRPr lang="en-IN" b="1" spc="300" dirty="0" smtClean="0"/>
          </a:p>
          <a:p>
            <a:pPr marL="285750" indent="-285750">
              <a:buFont typeface="Arial" panose="020B0604020202020204" pitchFamily="34" charset="0"/>
              <a:buChar char="•"/>
            </a:pPr>
            <a:r>
              <a:rPr lang="en-IN" b="1" spc="300" dirty="0" smtClean="0"/>
              <a:t>Success of the Attack: </a:t>
            </a:r>
            <a:r>
              <a:rPr lang="en-IN" spc="300" dirty="0" smtClean="0"/>
              <a:t>The finance executive, believing the email to be legitimate and under pressure to act quickly, initiated the payment. It was later discovered that the funds were transferred to the attacker's account.</a:t>
            </a:r>
            <a:endParaRPr lang="en-IN" spc="300" dirty="0"/>
          </a:p>
        </p:txBody>
      </p:sp>
      <p:pic>
        <p:nvPicPr>
          <p:cNvPr id="22530" name="Picture 2" descr="What Is A Whaling Attack? Acronis, 45% O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400" y="2716740"/>
            <a:ext cx="3282706" cy="234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735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166337"/>
            <a:ext cx="9683262" cy="2169825"/>
          </a:xfrm>
          <a:prstGeom prst="rect">
            <a:avLst/>
          </a:prstGeom>
        </p:spPr>
        <p:txBody>
          <a:bodyPr wrap="square">
            <a:spAutoFit/>
          </a:bodyPr>
          <a:lstStyle/>
          <a:p>
            <a:pPr marL="285750" indent="-285750">
              <a:lnSpc>
                <a:spcPct val="150000"/>
              </a:lnSpc>
              <a:buFont typeface="Arial" panose="020B0604020202020204" pitchFamily="34" charset="0"/>
              <a:buChar char="•"/>
            </a:pPr>
            <a:r>
              <a:rPr lang="en-US" spc="300" dirty="0" smtClean="0">
                <a:solidFill>
                  <a:srgbClr val="374151"/>
                </a:solidFill>
                <a:latin typeface="Calibri" panose="020F0502020204030204" pitchFamily="34" charset="0"/>
                <a:cs typeface="Calibri" panose="020F0502020204030204" pitchFamily="34" charset="0"/>
              </a:rPr>
              <a:t>Mattel </a:t>
            </a:r>
            <a:r>
              <a:rPr lang="en-US" spc="300" dirty="0">
                <a:solidFill>
                  <a:srgbClr val="374151"/>
                </a:solidFill>
                <a:latin typeface="Calibri" panose="020F0502020204030204" pitchFamily="34" charset="0"/>
                <a:cs typeface="Calibri" panose="020F0502020204030204" pitchFamily="34" charset="0"/>
              </a:rPr>
              <a:t>suffered a financial loss of millions of dollars as a result of the whaling attack</a:t>
            </a:r>
            <a:r>
              <a:rPr lang="en-US" spc="300" dirty="0" smtClean="0">
                <a:solidFill>
                  <a:srgbClr val="374151"/>
                </a:solidFill>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endParaRPr lang="en-US" spc="300" dirty="0">
              <a:solidFill>
                <a:srgbClr val="374151"/>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pc="300" dirty="0" smtClean="0">
                <a:solidFill>
                  <a:srgbClr val="374151"/>
                </a:solidFill>
                <a:latin typeface="Calibri" panose="020F0502020204030204" pitchFamily="34" charset="0"/>
                <a:cs typeface="Calibri" panose="020F0502020204030204" pitchFamily="34" charset="0"/>
              </a:rPr>
              <a:t>The </a:t>
            </a:r>
            <a:r>
              <a:rPr lang="en-US" spc="300" dirty="0">
                <a:solidFill>
                  <a:srgbClr val="374151"/>
                </a:solidFill>
                <a:latin typeface="Calibri" panose="020F0502020204030204" pitchFamily="34" charset="0"/>
                <a:cs typeface="Calibri" panose="020F0502020204030204" pitchFamily="34" charset="0"/>
              </a:rPr>
              <a:t>incident highlighted the effectiveness of targeted attacks on high-profile individuals within an organization.</a:t>
            </a:r>
          </a:p>
        </p:txBody>
      </p:sp>
      <p:sp>
        <p:nvSpPr>
          <p:cNvPr id="5" name="Rectangle 4"/>
          <p:cNvSpPr/>
          <p:nvPr/>
        </p:nvSpPr>
        <p:spPr>
          <a:xfrm>
            <a:off x="1219200" y="3651630"/>
            <a:ext cx="8510954"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US" spc="300" dirty="0">
                <a:solidFill>
                  <a:srgbClr val="374151"/>
                </a:solidFill>
                <a:latin typeface="Calibri" panose="020F0502020204030204" pitchFamily="34" charset="0"/>
                <a:cs typeface="Calibri" panose="020F0502020204030204" pitchFamily="34" charset="0"/>
              </a:rPr>
              <a:t>The Mattel whaling attack serves as a real-world example of the risks associated with targeted phishing attacks on high-level executives, illustrating the need for enhanced security awareness and measures to prevent such incidents.</a:t>
            </a:r>
            <a:endParaRPr lang="en-IN" spc="300" dirty="0">
              <a:solidFill>
                <a:srgbClr val="374151"/>
              </a:solidFill>
              <a:latin typeface="Calibri" panose="020F0502020204030204" pitchFamily="34" charset="0"/>
              <a:cs typeface="Calibri" panose="020F0502020204030204" pitchFamily="34" charset="0"/>
            </a:endParaRPr>
          </a:p>
        </p:txBody>
      </p:sp>
      <p:sp>
        <p:nvSpPr>
          <p:cNvPr id="6" name="TextBox 5"/>
          <p:cNvSpPr txBox="1"/>
          <p:nvPr/>
        </p:nvSpPr>
        <p:spPr>
          <a:xfrm>
            <a:off x="1726427" y="423828"/>
            <a:ext cx="8668807" cy="584775"/>
          </a:xfrm>
          <a:prstGeom prst="rect">
            <a:avLst/>
          </a:prstGeom>
          <a:noFill/>
        </p:spPr>
        <p:txBody>
          <a:bodyPr wrap="square" lIns="91440" tIns="45720" rIns="91440" bIns="45720">
            <a:spAutoFit/>
          </a:bodyPr>
          <a:lstStyle>
            <a:defPPr>
              <a:defRPr lang="en-US"/>
            </a:defPPr>
            <a:lvl1pPr algn="ctr">
              <a:defRPr sz="3200" b="1" spc="300">
                <a:ln w="0"/>
                <a:solidFill>
                  <a:srgbClr val="0070C0"/>
                </a:solidFill>
                <a:effectLst>
                  <a:reflection blurRad="6350" stA="53000" endA="300" endPos="35500" dir="5400000" sy="-90000" algn="bl" rotWithShape="0"/>
                </a:effectLst>
              </a:defRPr>
            </a:lvl1pPr>
          </a:lstStyle>
          <a:p>
            <a:r>
              <a:rPr lang="en-US" dirty="0" smtClean="0"/>
              <a:t>Consequences of Mattel Whaling Attack </a:t>
            </a:r>
            <a:endParaRPr lang="en-IN" dirty="0"/>
          </a:p>
        </p:txBody>
      </p:sp>
    </p:spTree>
    <p:extLst>
      <p:ext uri="{BB962C8B-B14F-4D97-AF65-F5344CB8AC3E}">
        <p14:creationId xmlns:p14="http://schemas.microsoft.com/office/powerpoint/2010/main" val="7303396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What Is Whaling Phishing? Definition, Identification, and Prevention -  Spice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076" y="976801"/>
            <a:ext cx="10644554" cy="52391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222523" y="976801"/>
            <a:ext cx="1477107" cy="570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33068761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What is smishing + smishing attack protection tips for 2022 | Nort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6611" y="328246"/>
            <a:ext cx="5731434" cy="62201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2708" y="1537119"/>
            <a:ext cx="4196861" cy="1754326"/>
          </a:xfrm>
          <a:prstGeom prst="rect">
            <a:avLst/>
          </a:prstGeom>
        </p:spPr>
        <p:txBody>
          <a:bodyPr wrap="square">
            <a:spAutoFit/>
          </a:bodyPr>
          <a:lstStyle/>
          <a:p>
            <a:pPr marL="285750" indent="-285750">
              <a:buFont typeface="Arial" panose="020B0604020202020204" pitchFamily="34" charset="0"/>
              <a:buChar char="•"/>
            </a:pPr>
            <a:r>
              <a:rPr lang="en-US" b="0" i="0" spc="300" dirty="0" smtClean="0">
                <a:solidFill>
                  <a:srgbClr val="4D5156"/>
                </a:solidFill>
                <a:effectLst/>
                <a:latin typeface="Calibri" panose="020F0502020204030204" pitchFamily="34" charset="0"/>
                <a:cs typeface="Calibri" panose="020F0502020204030204" pitchFamily="34" charset="0"/>
              </a:rPr>
              <a:t>Smishing is </a:t>
            </a:r>
            <a:r>
              <a:rPr lang="en-US" b="0" i="0" spc="300" dirty="0" smtClean="0">
                <a:solidFill>
                  <a:srgbClr val="040C28"/>
                </a:solidFill>
                <a:effectLst/>
                <a:latin typeface="Calibri" panose="020F0502020204030204" pitchFamily="34" charset="0"/>
                <a:cs typeface="Calibri" panose="020F0502020204030204" pitchFamily="34" charset="0"/>
              </a:rPr>
              <a:t>a cyber-attack that targets individuals through SMS (Short Message Service) or text messages</a:t>
            </a:r>
            <a:r>
              <a:rPr lang="en-US" b="0" i="0" spc="300" dirty="0" smtClean="0">
                <a:solidFill>
                  <a:srgbClr val="4D5156"/>
                </a:solidFill>
                <a:effectLst/>
                <a:latin typeface="Calibri" panose="020F0502020204030204" pitchFamily="34" charset="0"/>
                <a:cs typeface="Calibri" panose="020F0502020204030204" pitchFamily="34" charset="0"/>
              </a:rPr>
              <a:t>. The term is a combination of “SMS” and “phishing.”</a:t>
            </a:r>
            <a:endParaRPr lang="en-IN" spc="300" dirty="0">
              <a:latin typeface="Calibri" panose="020F0502020204030204" pitchFamily="34" charset="0"/>
              <a:cs typeface="Calibri" panose="020F0502020204030204" pitchFamily="34" charset="0"/>
            </a:endParaRPr>
          </a:p>
        </p:txBody>
      </p:sp>
      <p:sp>
        <p:nvSpPr>
          <p:cNvPr id="5" name="Rectangle 4"/>
          <p:cNvSpPr/>
          <p:nvPr/>
        </p:nvSpPr>
        <p:spPr>
          <a:xfrm>
            <a:off x="1557322" y="571691"/>
            <a:ext cx="2207631" cy="584775"/>
          </a:xfrm>
          <a:prstGeom prst="rect">
            <a:avLst/>
          </a:prstGeom>
          <a:noFill/>
        </p:spPr>
        <p:txBody>
          <a:bodyPr wrap="square" lIns="91440" tIns="45720" rIns="91440" bIns="45720">
            <a:spAutoFit/>
          </a:bodyPr>
          <a:lstStyle/>
          <a:p>
            <a:pPr algn="ctr"/>
            <a:r>
              <a:rPr lang="en-US" sz="3200" b="1" spc="300" dirty="0">
                <a:ln w="0"/>
                <a:solidFill>
                  <a:srgbClr val="0070C0"/>
                </a:solidFill>
                <a:effectLst>
                  <a:reflection blurRad="6350" stA="53000" endA="300" endPos="35500" dir="5400000" sy="-90000" algn="bl" rotWithShape="0"/>
                </a:effectLst>
              </a:rPr>
              <a:t>Smishing </a:t>
            </a:r>
            <a:endParaRPr lang="en-IN" sz="3200" b="1" spc="300" dirty="0">
              <a:ln w="0"/>
              <a:solidFill>
                <a:srgbClr val="0070C0"/>
              </a:solidFill>
              <a:effectLst>
                <a:reflection blurRad="6350" stA="53000" endA="300" endPos="35500" dir="5400000" sy="-90000" algn="bl" rotWithShape="0"/>
              </a:effectLst>
            </a:endParaRPr>
          </a:p>
        </p:txBody>
      </p:sp>
      <p:sp>
        <p:nvSpPr>
          <p:cNvPr id="6" name="Rectangle 5"/>
          <p:cNvSpPr/>
          <p:nvPr/>
        </p:nvSpPr>
        <p:spPr>
          <a:xfrm>
            <a:off x="562708" y="3837020"/>
            <a:ext cx="4736123" cy="2031325"/>
          </a:xfrm>
          <a:prstGeom prst="rect">
            <a:avLst/>
          </a:prstGeom>
        </p:spPr>
        <p:txBody>
          <a:bodyPr wrap="square">
            <a:spAutoFit/>
          </a:bodyPr>
          <a:lstStyle/>
          <a:p>
            <a:pPr marL="285750" indent="-285750">
              <a:buFont typeface="Arial" panose="020B0604020202020204" pitchFamily="34" charset="0"/>
              <a:buChar char="•"/>
            </a:pPr>
            <a:r>
              <a:rPr lang="en-US" spc="300" dirty="0">
                <a:solidFill>
                  <a:srgbClr val="4D5156"/>
                </a:solidFill>
                <a:latin typeface="Calibri" panose="020F0502020204030204" pitchFamily="34" charset="0"/>
                <a:cs typeface="Calibri" panose="020F0502020204030204" pitchFamily="34" charset="0"/>
              </a:rPr>
              <a:t>Smishing is done via text or instant messaging apps like WhatsApp and Telegram. </a:t>
            </a:r>
            <a:r>
              <a:rPr lang="en-US" spc="300" dirty="0">
                <a:solidFill>
                  <a:srgbClr val="4D5156"/>
                </a:solidFill>
                <a:latin typeface="Calibri" panose="020F0502020204030204" pitchFamily="34" charset="0"/>
                <a:cs typeface="Calibri" panose="020F0502020204030204" pitchFamily="34" charset="0"/>
              </a:rPr>
              <a:t>The scammer provides their victim with a link, which, when clicked, will help them steal personal information or upload malware. </a:t>
            </a:r>
            <a:endParaRPr lang="en-IN" spc="300" dirty="0">
              <a:solidFill>
                <a:srgbClr val="4D515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9646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9D7FF"/>
        </a:solidFill>
        <a:effectLst/>
      </p:bgPr>
    </p:bg>
    <p:spTree>
      <p:nvGrpSpPr>
        <p:cNvPr id="1" name=""/>
        <p:cNvGrpSpPr/>
        <p:nvPr/>
      </p:nvGrpSpPr>
      <p:grpSpPr>
        <a:xfrm>
          <a:off x="0" y="0"/>
          <a:ext cx="0" cy="0"/>
          <a:chOff x="0" y="0"/>
          <a:chExt cx="0" cy="0"/>
        </a:xfrm>
      </p:grpSpPr>
      <p:pic>
        <p:nvPicPr>
          <p:cNvPr id="25602" name="Picture 2" descr="Phishing Text Messages: A Guide to “Smishing” | Security.org"/>
          <p:cNvPicPr>
            <a:picLocks noChangeAspect="1" noChangeArrowheads="1"/>
          </p:cNvPicPr>
          <p:nvPr/>
        </p:nvPicPr>
        <p:blipFill rotWithShape="1">
          <a:blip r:embed="rId2">
            <a:extLst>
              <a:ext uri="{28A0092B-C50C-407E-A947-70E740481C1C}">
                <a14:useLocalDpi xmlns:a14="http://schemas.microsoft.com/office/drawing/2010/main" val="0"/>
              </a:ext>
            </a:extLst>
          </a:blip>
          <a:srcRect b="10283"/>
          <a:stretch/>
        </p:blipFill>
        <p:spPr bwMode="auto">
          <a:xfrm>
            <a:off x="890953" y="0"/>
            <a:ext cx="10433538" cy="676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673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What is Vishing? How to Recognize Voice Phishing Phone Calls in 2021 -  Hashed Out by The SSL Store™"/>
          <p:cNvPicPr>
            <a:picLocks noChangeAspect="1" noChangeArrowheads="1"/>
          </p:cNvPicPr>
          <p:nvPr/>
        </p:nvPicPr>
        <p:blipFill rotWithShape="1">
          <a:blip r:embed="rId2">
            <a:extLst>
              <a:ext uri="{28A0092B-C50C-407E-A947-70E740481C1C}">
                <a14:useLocalDpi xmlns:a14="http://schemas.microsoft.com/office/drawing/2010/main" val="0"/>
              </a:ext>
            </a:extLst>
          </a:blip>
          <a:srcRect l="29426" t="17531" r="25242" b="8695"/>
          <a:stretch/>
        </p:blipFill>
        <p:spPr bwMode="auto">
          <a:xfrm>
            <a:off x="7742802" y="2532184"/>
            <a:ext cx="3652028" cy="35638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90952" y="1285744"/>
            <a:ext cx="10081847" cy="1711366"/>
          </a:xfrm>
          <a:prstGeom prst="rect">
            <a:avLst/>
          </a:prstGeom>
        </p:spPr>
        <p:txBody>
          <a:bodyPr wrap="square">
            <a:spAutoFit/>
          </a:bodyPr>
          <a:lstStyle/>
          <a:p>
            <a:pPr>
              <a:lnSpc>
                <a:spcPct val="150000"/>
              </a:lnSpc>
            </a:pPr>
            <a:r>
              <a:rPr lang="en-US" b="0" i="0" spc="300" dirty="0" smtClean="0">
                <a:solidFill>
                  <a:srgbClr val="4D5156"/>
                </a:solidFill>
                <a:effectLst/>
                <a:latin typeface="Calibri" panose="020F0502020204030204" pitchFamily="34" charset="0"/>
                <a:cs typeface="Calibri" panose="020F0502020204030204" pitchFamily="34" charset="0"/>
              </a:rPr>
              <a:t>Vishing is short for "</a:t>
            </a:r>
            <a:r>
              <a:rPr lang="en-US" b="0" i="0" spc="300" dirty="0" smtClean="0">
                <a:solidFill>
                  <a:srgbClr val="040C28"/>
                </a:solidFill>
                <a:effectLst/>
                <a:latin typeface="Calibri" panose="020F0502020204030204" pitchFamily="34" charset="0"/>
                <a:cs typeface="Calibri" panose="020F0502020204030204" pitchFamily="34" charset="0"/>
              </a:rPr>
              <a:t>voice phishing</a:t>
            </a:r>
            <a:r>
              <a:rPr lang="en-US" b="0" i="0" spc="300" dirty="0" smtClean="0">
                <a:solidFill>
                  <a:srgbClr val="4D5156"/>
                </a:solidFill>
                <a:effectLst/>
                <a:latin typeface="Calibri" panose="020F0502020204030204" pitchFamily="34" charset="0"/>
                <a:cs typeface="Calibri" panose="020F0502020204030204" pitchFamily="34" charset="0"/>
              </a:rPr>
              <a:t>," which involves defrauding people over the phone, enticing them to divulge sensitive information. In this definition of vishing, the attacker attempts to grab the victim's data and use it for their own benefit—typically, to gain a financial advantage.</a:t>
            </a:r>
            <a:endParaRPr lang="en-IN" spc="300" dirty="0">
              <a:latin typeface="Calibri" panose="020F0502020204030204" pitchFamily="34" charset="0"/>
              <a:cs typeface="Calibri" panose="020F0502020204030204" pitchFamily="34" charset="0"/>
            </a:endParaRPr>
          </a:p>
        </p:txBody>
      </p:sp>
      <p:sp>
        <p:nvSpPr>
          <p:cNvPr id="5" name="Rectangle 4"/>
          <p:cNvSpPr/>
          <p:nvPr/>
        </p:nvSpPr>
        <p:spPr>
          <a:xfrm>
            <a:off x="890952" y="3669391"/>
            <a:ext cx="6851850" cy="1754326"/>
          </a:xfrm>
          <a:prstGeom prst="rect">
            <a:avLst/>
          </a:prstGeom>
        </p:spPr>
        <p:txBody>
          <a:bodyPr wrap="square">
            <a:spAutoFit/>
          </a:bodyPr>
          <a:lstStyle/>
          <a:p>
            <a:pPr>
              <a:lnSpc>
                <a:spcPct val="150000"/>
              </a:lnSpc>
            </a:pPr>
            <a:r>
              <a:rPr lang="en-US" spc="300" dirty="0">
                <a:solidFill>
                  <a:srgbClr val="4D5156"/>
                </a:solidFill>
                <a:latin typeface="Calibri" panose="020F0502020204030204" pitchFamily="34" charset="0"/>
                <a:cs typeface="Calibri" panose="020F0502020204030204" pitchFamily="34" charset="0"/>
              </a:rPr>
              <a:t>Vishers use fraudulent phone numbers, voice-altering software, text messages, and social engineering to trick users into divulging sensitive information.</a:t>
            </a:r>
            <a:endParaRPr lang="en-IN" spc="300" dirty="0">
              <a:solidFill>
                <a:srgbClr val="4D5156"/>
              </a:solidFill>
              <a:latin typeface="Calibri" panose="020F0502020204030204" pitchFamily="34" charset="0"/>
              <a:cs typeface="Calibri" panose="020F0502020204030204" pitchFamily="34" charset="0"/>
            </a:endParaRPr>
          </a:p>
        </p:txBody>
      </p:sp>
      <p:sp>
        <p:nvSpPr>
          <p:cNvPr id="6" name="Rectangle 5"/>
          <p:cNvSpPr/>
          <p:nvPr/>
        </p:nvSpPr>
        <p:spPr>
          <a:xfrm>
            <a:off x="5018804" y="321074"/>
            <a:ext cx="1826141" cy="584775"/>
          </a:xfrm>
          <a:prstGeom prst="rect">
            <a:avLst/>
          </a:prstGeom>
          <a:noFill/>
        </p:spPr>
        <p:txBody>
          <a:bodyPr wrap="square" lIns="91440" tIns="45720" rIns="91440" bIns="45720">
            <a:spAutoFit/>
          </a:bodyPr>
          <a:lstStyle/>
          <a:p>
            <a:pPr algn="ctr"/>
            <a:r>
              <a:rPr lang="en-US" sz="3200" b="1" spc="300" dirty="0">
                <a:ln w="0"/>
                <a:solidFill>
                  <a:srgbClr val="0070C0"/>
                </a:solidFill>
                <a:effectLst>
                  <a:reflection blurRad="6350" stA="53000" endA="300" endPos="35500" dir="5400000" sy="-90000" algn="bl" rotWithShape="0"/>
                </a:effectLst>
              </a:rPr>
              <a:t>Vishing </a:t>
            </a:r>
            <a:endParaRPr lang="en-IN" sz="3200" b="1" spc="300" dirty="0">
              <a:ln w="0"/>
              <a:solidFill>
                <a:srgbClr val="0070C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832325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What Is Voice Phishing? A Vishing Definition and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52" y="566860"/>
            <a:ext cx="11655604" cy="578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608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5752" y="1372998"/>
            <a:ext cx="8065479" cy="923330"/>
          </a:xfrm>
          <a:prstGeom prst="rect">
            <a:avLst/>
          </a:prstGeom>
        </p:spPr>
        <p:txBody>
          <a:bodyPr wrap="square">
            <a:spAutoFit/>
          </a:bodyPr>
          <a:lstStyle/>
          <a:p>
            <a:r>
              <a:rPr lang="en-US" b="0" i="0" spc="300" dirty="0" smtClean="0">
                <a:solidFill>
                  <a:srgbClr val="202124"/>
                </a:solidFill>
                <a:effectLst/>
                <a:latin typeface="Calibri" panose="020F0502020204030204" pitchFamily="34" charset="0"/>
                <a:cs typeface="Calibri" panose="020F0502020204030204" pitchFamily="34" charset="0"/>
              </a:rPr>
              <a:t>Business email compromise (BEC) is </a:t>
            </a:r>
            <a:r>
              <a:rPr lang="en-US" b="0" i="0" spc="300" dirty="0" smtClean="0">
                <a:solidFill>
                  <a:srgbClr val="040C28"/>
                </a:solidFill>
                <a:effectLst/>
                <a:latin typeface="Calibri" panose="020F0502020204030204" pitchFamily="34" charset="0"/>
                <a:cs typeface="Calibri" panose="020F0502020204030204" pitchFamily="34" charset="0"/>
              </a:rPr>
              <a:t>a type of cybercrime where the scammer uses email to trick someone into sending money or divulging confidential company info</a:t>
            </a:r>
            <a:r>
              <a:rPr lang="en-US" b="0" i="0" spc="300" dirty="0" smtClean="0">
                <a:solidFill>
                  <a:srgbClr val="202124"/>
                </a:solidFill>
                <a:effectLst/>
                <a:latin typeface="Calibri" panose="020F0502020204030204" pitchFamily="34" charset="0"/>
                <a:cs typeface="Calibri" panose="020F0502020204030204" pitchFamily="34" charset="0"/>
              </a:rPr>
              <a:t>. </a:t>
            </a:r>
            <a:endParaRPr lang="en-IN" spc="300" dirty="0">
              <a:latin typeface="Calibri" panose="020F0502020204030204" pitchFamily="34" charset="0"/>
              <a:cs typeface="Calibri" panose="020F0502020204030204" pitchFamily="34" charset="0"/>
            </a:endParaRPr>
          </a:p>
        </p:txBody>
      </p:sp>
      <p:sp>
        <p:nvSpPr>
          <p:cNvPr id="5" name="Rectangle 4"/>
          <p:cNvSpPr/>
          <p:nvPr/>
        </p:nvSpPr>
        <p:spPr>
          <a:xfrm>
            <a:off x="1195752" y="2678724"/>
            <a:ext cx="8065479" cy="923330"/>
          </a:xfrm>
          <a:prstGeom prst="rect">
            <a:avLst/>
          </a:prstGeom>
        </p:spPr>
        <p:txBody>
          <a:bodyPr wrap="square">
            <a:spAutoFit/>
          </a:bodyPr>
          <a:lstStyle/>
          <a:p>
            <a:r>
              <a:rPr lang="en-US" b="0" i="0" spc="300" dirty="0" smtClean="0">
                <a:solidFill>
                  <a:srgbClr val="202124"/>
                </a:solidFill>
                <a:effectLst/>
                <a:latin typeface="Calibri" panose="020F0502020204030204" pitchFamily="34" charset="0"/>
                <a:cs typeface="Calibri" panose="020F0502020204030204" pitchFamily="34" charset="0"/>
              </a:rPr>
              <a:t>The culprit poses as a trusted figure, then asks for a fake bill to be paid or for sensitive data they can use in another scam.</a:t>
            </a:r>
            <a:endParaRPr lang="en-IN" spc="300" dirty="0">
              <a:latin typeface="Calibri" panose="020F0502020204030204" pitchFamily="34" charset="0"/>
              <a:cs typeface="Calibri" panose="020F0502020204030204" pitchFamily="34" charset="0"/>
            </a:endParaRPr>
          </a:p>
        </p:txBody>
      </p:sp>
      <p:sp>
        <p:nvSpPr>
          <p:cNvPr id="6" name="Rectangle 5"/>
          <p:cNvSpPr/>
          <p:nvPr/>
        </p:nvSpPr>
        <p:spPr>
          <a:xfrm>
            <a:off x="1195752" y="3984450"/>
            <a:ext cx="8065479" cy="1754326"/>
          </a:xfrm>
          <a:prstGeom prst="rect">
            <a:avLst/>
          </a:prstGeom>
        </p:spPr>
        <p:txBody>
          <a:bodyPr wrap="square">
            <a:spAutoFit/>
          </a:bodyPr>
          <a:lstStyle/>
          <a:p>
            <a:r>
              <a:rPr lang="en-US" b="0" i="0" spc="300" dirty="0" smtClean="0">
                <a:solidFill>
                  <a:srgbClr val="4D5156"/>
                </a:solidFill>
                <a:effectLst/>
                <a:latin typeface="Calibri" panose="020F0502020204030204" pitchFamily="34" charset="0"/>
                <a:cs typeface="Calibri" panose="020F0502020204030204" pitchFamily="34" charset="0"/>
              </a:rPr>
              <a:t>A BEC attack </a:t>
            </a:r>
            <a:r>
              <a:rPr lang="en-US" b="0" i="0" spc="300" dirty="0" smtClean="0">
                <a:solidFill>
                  <a:srgbClr val="040C28"/>
                </a:solidFill>
                <a:effectLst/>
                <a:latin typeface="Calibri" panose="020F0502020204030204" pitchFamily="34" charset="0"/>
                <a:cs typeface="Calibri" panose="020F0502020204030204" pitchFamily="34" charset="0"/>
              </a:rPr>
              <a:t>takes advantage of a seemingly-legitimate email address to trick the recipient into taking a certain action</a:t>
            </a:r>
            <a:r>
              <a:rPr lang="en-US" b="0" i="0" spc="300" dirty="0" smtClean="0">
                <a:solidFill>
                  <a:srgbClr val="4D5156"/>
                </a:solidFill>
                <a:effectLst/>
                <a:latin typeface="Calibri" panose="020F0502020204030204" pitchFamily="34" charset="0"/>
                <a:cs typeface="Calibri" panose="020F0502020204030204" pitchFamily="34" charset="0"/>
              </a:rPr>
              <a:t>. The most common goal of a BEC attack is to convince the target to send money to the attacker while believing that they are performing a legitimate, authorized business transaction.</a:t>
            </a:r>
            <a:endParaRPr lang="en-IN" spc="300" dirty="0">
              <a:latin typeface="Calibri" panose="020F0502020204030204" pitchFamily="34" charset="0"/>
              <a:cs typeface="Calibri" panose="020F0502020204030204" pitchFamily="34" charset="0"/>
            </a:endParaRPr>
          </a:p>
        </p:txBody>
      </p:sp>
      <p:sp>
        <p:nvSpPr>
          <p:cNvPr id="7" name="Rectangle 6"/>
          <p:cNvSpPr/>
          <p:nvPr/>
        </p:nvSpPr>
        <p:spPr>
          <a:xfrm>
            <a:off x="1688996" y="405827"/>
            <a:ext cx="7078989" cy="584775"/>
          </a:xfrm>
          <a:prstGeom prst="rect">
            <a:avLst/>
          </a:prstGeom>
          <a:noFill/>
        </p:spPr>
        <p:txBody>
          <a:bodyPr wrap="square" lIns="91440" tIns="45720" rIns="91440" bIns="45720">
            <a:spAutoFit/>
          </a:bodyPr>
          <a:lstStyle/>
          <a:p>
            <a:pPr algn="ctr"/>
            <a:r>
              <a:rPr lang="en-US" sz="3200" b="1" spc="300" dirty="0">
                <a:ln w="0"/>
                <a:solidFill>
                  <a:srgbClr val="0070C0"/>
                </a:solidFill>
                <a:effectLst>
                  <a:reflection blurRad="6350" stA="53000" endA="300" endPos="35500" dir="5400000" sy="-90000" algn="bl" rotWithShape="0"/>
                </a:effectLst>
              </a:rPr>
              <a:t>Business email compromise (BEC)</a:t>
            </a:r>
            <a:endParaRPr lang="en-IN" sz="3200" b="1" spc="300" dirty="0">
              <a:ln w="0"/>
              <a:solidFill>
                <a:srgbClr val="0070C0"/>
              </a:solidFill>
              <a:effectLst>
                <a:reflection blurRad="6350" stA="53000" endA="300" endPos="35500" dir="5400000" sy="-90000" algn="bl" rotWithShape="0"/>
              </a:effectLst>
            </a:endParaRPr>
          </a:p>
        </p:txBody>
      </p:sp>
      <p:pic>
        <p:nvPicPr>
          <p:cNvPr id="29700" name="Picture 4" descr="Business Email Compromise - Staysafeon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7637" y="2296328"/>
            <a:ext cx="3064363" cy="231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17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Business Email Compromise (BEC) | Definition &amp; Protection⚔️"/>
          <p:cNvPicPr>
            <a:picLocks noChangeAspect="1" noChangeArrowheads="1"/>
          </p:cNvPicPr>
          <p:nvPr/>
        </p:nvPicPr>
        <p:blipFill rotWithShape="1">
          <a:blip r:embed="rId2">
            <a:extLst>
              <a:ext uri="{28A0092B-C50C-407E-A947-70E740481C1C}">
                <a14:useLocalDpi xmlns:a14="http://schemas.microsoft.com/office/drawing/2010/main" val="0"/>
              </a:ext>
            </a:extLst>
          </a:blip>
          <a:srcRect t="9546"/>
          <a:stretch/>
        </p:blipFill>
        <p:spPr bwMode="auto">
          <a:xfrm>
            <a:off x="1867144" y="961291"/>
            <a:ext cx="8496056" cy="5379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90579" y="376516"/>
            <a:ext cx="9627316" cy="584775"/>
          </a:xfrm>
          <a:prstGeom prst="rect">
            <a:avLst/>
          </a:prstGeom>
          <a:noFill/>
        </p:spPr>
        <p:txBody>
          <a:bodyPr wrap="square" lIns="91440" tIns="45720" rIns="91440" bIns="45720">
            <a:spAutoFit/>
          </a:bodyPr>
          <a:lstStyle>
            <a:defPPr>
              <a:defRPr lang="en-US"/>
            </a:defPPr>
            <a:lvl1pPr algn="ctr">
              <a:defRPr sz="3200" b="1" spc="300">
                <a:ln w="0"/>
                <a:solidFill>
                  <a:srgbClr val="0070C0"/>
                </a:solidFill>
                <a:effectLst>
                  <a:reflection blurRad="6350" stA="53000" endA="300" endPos="35500" dir="5400000" sy="-90000" algn="bl" rotWithShape="0"/>
                </a:effectLst>
              </a:defRPr>
            </a:lvl1pPr>
          </a:lstStyle>
          <a:p>
            <a:r>
              <a:rPr lang="en-US" dirty="0"/>
              <a:t>Anatomy of Business Email Compromise (BEC)</a:t>
            </a:r>
            <a:endParaRPr lang="en-IN" dirty="0"/>
          </a:p>
        </p:txBody>
      </p:sp>
    </p:spTree>
    <p:extLst>
      <p:ext uri="{BB962C8B-B14F-4D97-AF65-F5344CB8AC3E}">
        <p14:creationId xmlns:p14="http://schemas.microsoft.com/office/powerpoint/2010/main" val="2159313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What is Business Email Compromise (BEC)? And How To Prevent It | UpGu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461" y="290222"/>
            <a:ext cx="8886093" cy="619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616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4256" y="383266"/>
            <a:ext cx="7061613" cy="707886"/>
          </a:xfrm>
          <a:prstGeom prst="rect">
            <a:avLst/>
          </a:prstGeom>
          <a:noFill/>
        </p:spPr>
        <p:txBody>
          <a:bodyPr wrap="none" lIns="91440" tIns="45720" rIns="91440" bIns="45720">
            <a:spAutoFit/>
          </a:bodyPr>
          <a:lstStyle/>
          <a:p>
            <a:pPr algn="ctr"/>
            <a:r>
              <a:rPr lang="en-US" sz="4000" b="1" cap="none" spc="300" dirty="0" smtClean="0">
                <a:ln w="0"/>
                <a:solidFill>
                  <a:srgbClr val="0070C0"/>
                </a:solidFill>
                <a:effectLst>
                  <a:reflection blurRad="6350" stA="53000" endA="300" endPos="35500" dir="5400000" sy="-90000" algn="bl" rotWithShape="0"/>
                </a:effectLst>
              </a:rPr>
              <a:t>What is Social Engineering?</a:t>
            </a:r>
            <a:endParaRPr lang="en-US" sz="4000" b="1" cap="none" spc="300" dirty="0">
              <a:ln w="0"/>
              <a:solidFill>
                <a:srgbClr val="0070C0"/>
              </a:solidFill>
              <a:effectLst>
                <a:reflection blurRad="6350" stA="53000" endA="300" endPos="35500" dir="5400000" sy="-90000" algn="bl" rotWithShape="0"/>
              </a:effectLst>
            </a:endParaRPr>
          </a:p>
        </p:txBody>
      </p:sp>
      <p:sp>
        <p:nvSpPr>
          <p:cNvPr id="5" name="Rectangle 4"/>
          <p:cNvSpPr/>
          <p:nvPr/>
        </p:nvSpPr>
        <p:spPr>
          <a:xfrm>
            <a:off x="979357" y="1514098"/>
            <a:ext cx="10638020" cy="646331"/>
          </a:xfrm>
          <a:prstGeom prst="rect">
            <a:avLst/>
          </a:prstGeom>
        </p:spPr>
        <p:txBody>
          <a:bodyPr wrap="square">
            <a:spAutoFit/>
          </a:bodyPr>
          <a:lstStyle/>
          <a:p>
            <a:pPr marL="285750" indent="-285750">
              <a:buFont typeface="Arial" panose="020B0604020202020204" pitchFamily="34" charset="0"/>
              <a:buChar char="•"/>
            </a:pPr>
            <a:r>
              <a:rPr lang="en-US" b="0" i="0" spc="300" dirty="0" smtClean="0">
                <a:solidFill>
                  <a:srgbClr val="4D5156"/>
                </a:solidFill>
                <a:effectLst/>
                <a:latin typeface="Calibri" panose="020F0502020204030204" pitchFamily="34" charset="0"/>
                <a:cs typeface="Calibri" panose="020F0502020204030204" pitchFamily="34" charset="0"/>
              </a:rPr>
              <a:t>Social engineering is </a:t>
            </a:r>
            <a:r>
              <a:rPr lang="en-US" b="0" i="0" spc="300" dirty="0" smtClean="0">
                <a:solidFill>
                  <a:srgbClr val="040C28"/>
                </a:solidFill>
                <a:effectLst/>
                <a:latin typeface="Calibri" panose="020F0502020204030204" pitchFamily="34" charset="0"/>
                <a:cs typeface="Calibri" panose="020F0502020204030204" pitchFamily="34" charset="0"/>
              </a:rPr>
              <a:t>the art of manipulating, influencing, or deceiving you in order to gain control over your computer system</a:t>
            </a:r>
            <a:r>
              <a:rPr lang="en-US" b="0" i="0" spc="300" dirty="0" smtClean="0">
                <a:solidFill>
                  <a:srgbClr val="4D5156"/>
                </a:solidFill>
                <a:effectLst/>
                <a:latin typeface="Calibri" panose="020F0502020204030204" pitchFamily="34" charset="0"/>
                <a:cs typeface="Calibri" panose="020F0502020204030204" pitchFamily="34" charset="0"/>
              </a:rPr>
              <a:t>.</a:t>
            </a:r>
            <a:endParaRPr lang="en-IN" spc="300" dirty="0">
              <a:latin typeface="Calibri" panose="020F0502020204030204" pitchFamily="34" charset="0"/>
              <a:cs typeface="Calibri" panose="020F0502020204030204" pitchFamily="34" charset="0"/>
            </a:endParaRPr>
          </a:p>
        </p:txBody>
      </p:sp>
      <p:sp>
        <p:nvSpPr>
          <p:cNvPr id="6" name="Rectangle 5"/>
          <p:cNvSpPr/>
          <p:nvPr/>
        </p:nvSpPr>
        <p:spPr>
          <a:xfrm>
            <a:off x="979357" y="2504983"/>
            <a:ext cx="10932557" cy="923330"/>
          </a:xfrm>
          <a:prstGeom prst="rect">
            <a:avLst/>
          </a:prstGeom>
        </p:spPr>
        <p:txBody>
          <a:bodyPr wrap="square">
            <a:spAutoFit/>
          </a:bodyPr>
          <a:lstStyle/>
          <a:p>
            <a:pPr marL="285750" indent="-285750">
              <a:buFont typeface="Arial" panose="020B0604020202020204" pitchFamily="34" charset="0"/>
              <a:buChar char="•"/>
            </a:pPr>
            <a:r>
              <a:rPr lang="en-US" spc="300" dirty="0">
                <a:solidFill>
                  <a:srgbClr val="4D5156"/>
                </a:solidFill>
                <a:latin typeface="Calibri" panose="020F0502020204030204" pitchFamily="34" charset="0"/>
                <a:cs typeface="Calibri" panose="020F0502020204030204" pitchFamily="34" charset="0"/>
              </a:rPr>
              <a:t>Social engineering is the term used for a broad range of malicious activities accomplished through human interactions. It uses psychological manipulation to trick users into making security mistakes or giving away sensitive information.</a:t>
            </a:r>
            <a:endParaRPr lang="en-IN" spc="300" dirty="0">
              <a:solidFill>
                <a:srgbClr val="4D5156"/>
              </a:solidFill>
              <a:latin typeface="Calibri" panose="020F0502020204030204" pitchFamily="34" charset="0"/>
              <a:cs typeface="Calibri" panose="020F0502020204030204" pitchFamily="34" charset="0"/>
            </a:endParaRPr>
          </a:p>
        </p:txBody>
      </p:sp>
      <p:sp>
        <p:nvSpPr>
          <p:cNvPr id="7" name="Rectangle 6"/>
          <p:cNvSpPr/>
          <p:nvPr/>
        </p:nvSpPr>
        <p:spPr>
          <a:xfrm>
            <a:off x="979357" y="3647585"/>
            <a:ext cx="8136512" cy="1477328"/>
          </a:xfrm>
          <a:prstGeom prst="rect">
            <a:avLst/>
          </a:prstGeom>
        </p:spPr>
        <p:txBody>
          <a:bodyPr wrap="square">
            <a:spAutoFit/>
          </a:bodyPr>
          <a:lstStyle/>
          <a:p>
            <a:pPr marL="285750" indent="-285750">
              <a:buFont typeface="Arial" panose="020B0604020202020204" pitchFamily="34" charset="0"/>
              <a:buChar char="•"/>
            </a:pPr>
            <a:r>
              <a:rPr lang="en-US" spc="300" dirty="0">
                <a:solidFill>
                  <a:srgbClr val="4D5156"/>
                </a:solidFill>
                <a:latin typeface="Calibri" panose="020F0502020204030204" pitchFamily="34" charset="0"/>
                <a:cs typeface="Calibri" panose="020F0502020204030204" pitchFamily="34" charset="0"/>
              </a:rPr>
              <a:t>Attackers who use social engineering don’t need to hack into databases or breakthrough cybersecurity tools. Instead, they convince targets to willingly hand over sensitive information by imitating trustworthy companies or offering fake products</a:t>
            </a:r>
            <a:endParaRPr lang="en-IN" spc="300" dirty="0">
              <a:solidFill>
                <a:srgbClr val="4D5156"/>
              </a:solidFill>
              <a:latin typeface="Calibri" panose="020F0502020204030204" pitchFamily="34" charset="0"/>
              <a:cs typeface="Calibri" panose="020F0502020204030204" pitchFamily="34" charset="0"/>
            </a:endParaRPr>
          </a:p>
        </p:txBody>
      </p:sp>
      <p:sp>
        <p:nvSpPr>
          <p:cNvPr id="8" name="Rectangle 7"/>
          <p:cNvSpPr/>
          <p:nvPr/>
        </p:nvSpPr>
        <p:spPr>
          <a:xfrm>
            <a:off x="831078" y="5393613"/>
            <a:ext cx="8284792" cy="923330"/>
          </a:xfrm>
          <a:prstGeom prst="rect">
            <a:avLst/>
          </a:prstGeom>
        </p:spPr>
        <p:txBody>
          <a:bodyPr wrap="square">
            <a:spAutoFit/>
          </a:bodyPr>
          <a:lstStyle/>
          <a:p>
            <a:pPr marL="285750" indent="-285750">
              <a:buFont typeface="Arial" panose="020B0604020202020204" pitchFamily="34" charset="0"/>
              <a:buChar char="•"/>
            </a:pPr>
            <a:r>
              <a:rPr lang="en-US" spc="300" dirty="0">
                <a:solidFill>
                  <a:srgbClr val="4D5156"/>
                </a:solidFill>
                <a:latin typeface="Calibri" panose="020F0502020204030204" pitchFamily="34" charset="0"/>
                <a:cs typeface="Calibri" panose="020F0502020204030204" pitchFamily="34" charset="0"/>
              </a:rPr>
              <a:t>These scammers can target anything from credit card numbers and bank account information to secured files and devices.</a:t>
            </a:r>
            <a:endParaRPr lang="en-IN" spc="300" dirty="0">
              <a:solidFill>
                <a:srgbClr val="4D5156"/>
              </a:solidFill>
              <a:latin typeface="Calibri" panose="020F0502020204030204" pitchFamily="34" charset="0"/>
              <a:cs typeface="Calibri" panose="020F0502020204030204" pitchFamily="34" charset="0"/>
            </a:endParaRPr>
          </a:p>
        </p:txBody>
      </p:sp>
      <p:pic>
        <p:nvPicPr>
          <p:cNvPr id="2052" name="Picture 4" descr="Social Engineering Techniques. Social Engineering | by Mesut Oezdil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2065" y="4085518"/>
            <a:ext cx="3319849" cy="189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274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6" name="Rectangle 5"/>
          <p:cNvSpPr/>
          <p:nvPr/>
        </p:nvSpPr>
        <p:spPr>
          <a:xfrm>
            <a:off x="3067050" y="723900"/>
            <a:ext cx="876300" cy="323850"/>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5162550" y="200680"/>
            <a:ext cx="2323713" cy="523220"/>
          </a:xfrm>
          <a:prstGeom prst="rect">
            <a:avLst/>
          </a:prstGeom>
          <a:noFill/>
        </p:spPr>
        <p:txBody>
          <a:bodyPr wrap="none" rtlCol="0">
            <a:spAutoFit/>
          </a:bodyPr>
          <a:lstStyle/>
          <a:p>
            <a:r>
              <a:rPr lang="en-US" sz="2800" b="1" dirty="0" smtClean="0">
                <a:solidFill>
                  <a:srgbClr val="1B5AC8"/>
                </a:solidFill>
              </a:rPr>
              <a:t>2021 - Present</a:t>
            </a:r>
            <a:endParaRPr lang="en-IN" sz="2800" b="1" dirty="0">
              <a:solidFill>
                <a:srgbClr val="1B5AC8"/>
              </a:solidFill>
            </a:endParaRPr>
          </a:p>
        </p:txBody>
      </p:sp>
    </p:spTree>
    <p:extLst>
      <p:ext uri="{BB962C8B-B14F-4D97-AF65-F5344CB8AC3E}">
        <p14:creationId xmlns:p14="http://schemas.microsoft.com/office/powerpoint/2010/main" val="9361721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Flat Thank You Slide Template for Power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099" y="492369"/>
            <a:ext cx="9902825" cy="557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98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ocial Engineering Attack Life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9" y="1270687"/>
            <a:ext cx="9761838" cy="52381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85189" y="383266"/>
            <a:ext cx="7998152" cy="707886"/>
          </a:xfrm>
          <a:prstGeom prst="rect">
            <a:avLst/>
          </a:prstGeom>
          <a:noFill/>
        </p:spPr>
        <p:txBody>
          <a:bodyPr wrap="none" lIns="91440" tIns="45720" rIns="91440" bIns="45720">
            <a:spAutoFit/>
          </a:bodyPr>
          <a:lstStyle/>
          <a:p>
            <a:pPr algn="ctr"/>
            <a:r>
              <a:rPr lang="en-US" sz="4000" b="1" cap="none" spc="300" dirty="0" smtClean="0">
                <a:ln w="0"/>
                <a:solidFill>
                  <a:srgbClr val="0070C0"/>
                </a:solidFill>
                <a:effectLst>
                  <a:reflection blurRad="6350" stA="53000" endA="300" endPos="35500" dir="5400000" sy="-90000" algn="bl" rotWithShape="0"/>
                </a:effectLst>
              </a:rPr>
              <a:t>Lifecycle of Social Engineering</a:t>
            </a:r>
            <a:endParaRPr lang="en-US" sz="4000" b="1" cap="none" spc="300" dirty="0">
              <a:ln w="0"/>
              <a:solidFill>
                <a:srgbClr val="0070C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1337160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Social Engineering? Tips for Preventing Manipulative Tac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396" y="488504"/>
            <a:ext cx="9433268" cy="530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96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3000"/>
        </a:solidFill>
        <a:effectLst/>
      </p:bgPr>
    </p:bg>
    <p:spTree>
      <p:nvGrpSpPr>
        <p:cNvPr id="1" name=""/>
        <p:cNvGrpSpPr/>
        <p:nvPr/>
      </p:nvGrpSpPr>
      <p:grpSpPr>
        <a:xfrm>
          <a:off x="0" y="0"/>
          <a:ext cx="0" cy="0"/>
          <a:chOff x="0" y="0"/>
          <a:chExt cx="0" cy="0"/>
        </a:xfrm>
      </p:grpSpPr>
      <p:pic>
        <p:nvPicPr>
          <p:cNvPr id="6146" name="Picture 2" descr="What Is Phishing In Cyber Security And How To Prevent it? | It Support  Company | Managed Service Provider | Cyber Secur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0825" y="1"/>
            <a:ext cx="7064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99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3779" y="1265144"/>
            <a:ext cx="10850880" cy="646331"/>
          </a:xfrm>
          <a:prstGeom prst="rect">
            <a:avLst/>
          </a:prstGeom>
        </p:spPr>
        <p:txBody>
          <a:bodyPr wrap="square">
            <a:spAutoFit/>
          </a:bodyPr>
          <a:lstStyle/>
          <a:p>
            <a:pPr marL="285750" indent="-285750">
              <a:buFont typeface="Arial" panose="020B0604020202020204" pitchFamily="34" charset="0"/>
              <a:buChar char="•"/>
            </a:pPr>
            <a:r>
              <a:rPr lang="en-IN" spc="300" dirty="0" smtClean="0"/>
              <a:t>Phishing is the most common type of social engineering, which is a general term describing attempts to manipulate or trick computer users.</a:t>
            </a:r>
            <a:endParaRPr lang="en-IN" spc="300" dirty="0"/>
          </a:p>
        </p:txBody>
      </p:sp>
      <p:sp>
        <p:nvSpPr>
          <p:cNvPr id="5" name="Rectangle 4"/>
          <p:cNvSpPr/>
          <p:nvPr/>
        </p:nvSpPr>
        <p:spPr>
          <a:xfrm>
            <a:off x="923779" y="2252059"/>
            <a:ext cx="10850880" cy="923330"/>
          </a:xfrm>
          <a:prstGeom prst="rect">
            <a:avLst/>
          </a:prstGeom>
        </p:spPr>
        <p:txBody>
          <a:bodyPr wrap="square">
            <a:spAutoFit/>
          </a:bodyPr>
          <a:lstStyle/>
          <a:p>
            <a:pPr marL="285750" indent="-285750">
              <a:buFont typeface="Arial" panose="020B0604020202020204" pitchFamily="34" charset="0"/>
              <a:buChar char="•"/>
            </a:pPr>
            <a:r>
              <a:rPr lang="en-IN" spc="300" dirty="0"/>
              <a:t>A phishing attack aims to trick the recipient into falling for the attacker's desired action, such as revealing financial information, system login credentials, or other sensitive information.</a:t>
            </a:r>
          </a:p>
        </p:txBody>
      </p:sp>
      <p:sp>
        <p:nvSpPr>
          <p:cNvPr id="6" name="Rectangle 5"/>
          <p:cNvSpPr/>
          <p:nvPr/>
        </p:nvSpPr>
        <p:spPr>
          <a:xfrm>
            <a:off x="923779" y="3375297"/>
            <a:ext cx="7812258" cy="2862322"/>
          </a:xfrm>
          <a:prstGeom prst="rect">
            <a:avLst/>
          </a:prstGeom>
        </p:spPr>
        <p:txBody>
          <a:bodyPr wrap="square">
            <a:spAutoFit/>
          </a:bodyPr>
          <a:lstStyle/>
          <a:p>
            <a:pPr marL="285750" indent="-285750">
              <a:buFont typeface="Arial" panose="020B0604020202020204" pitchFamily="34" charset="0"/>
              <a:buChar char="•"/>
            </a:pPr>
            <a:r>
              <a:rPr lang="en-IN" spc="300" dirty="0"/>
              <a:t>Some say the term phishing got influences from the word fishing. Analogous to fishing, phishing is also a technique to “fish” for usernames, passwords, and other sensitive information, from a “sea” of users.</a:t>
            </a:r>
          </a:p>
          <a:p>
            <a:pPr marL="285750" indent="-285750">
              <a:buFont typeface="Arial" panose="020B0604020202020204" pitchFamily="34" charset="0"/>
              <a:buChar char="•"/>
            </a:pPr>
            <a:endParaRPr lang="en-IN" spc="300" dirty="0"/>
          </a:p>
          <a:p>
            <a:pPr marL="285750" indent="-285750">
              <a:buFont typeface="Arial" panose="020B0604020202020204" pitchFamily="34" charset="0"/>
              <a:buChar char="•"/>
            </a:pPr>
            <a:r>
              <a:rPr lang="en-IN" spc="300" dirty="0"/>
              <a:t>A technique for attempting to acquire sensitive data, such as bank account numbers, through a fraudulent </a:t>
            </a:r>
            <a:r>
              <a:rPr lang="en-US" spc="300" dirty="0" smtClean="0"/>
              <a:t>solicitation in email or on a web site, in which the perpetrator masquerades as a legitimate business or reputable person.</a:t>
            </a:r>
            <a:endParaRPr lang="en-IN" spc="300" dirty="0"/>
          </a:p>
        </p:txBody>
      </p:sp>
      <p:sp>
        <p:nvSpPr>
          <p:cNvPr id="7" name="Rectangle 6"/>
          <p:cNvSpPr/>
          <p:nvPr/>
        </p:nvSpPr>
        <p:spPr>
          <a:xfrm>
            <a:off x="3880561" y="383266"/>
            <a:ext cx="4607416" cy="707886"/>
          </a:xfrm>
          <a:prstGeom prst="rect">
            <a:avLst/>
          </a:prstGeom>
          <a:noFill/>
        </p:spPr>
        <p:txBody>
          <a:bodyPr wrap="none" lIns="91440" tIns="45720" rIns="91440" bIns="45720">
            <a:spAutoFit/>
          </a:bodyPr>
          <a:lstStyle/>
          <a:p>
            <a:pPr algn="ctr"/>
            <a:r>
              <a:rPr lang="en-US" sz="4000" b="1" cap="none" spc="300" dirty="0" smtClean="0">
                <a:ln w="0"/>
                <a:solidFill>
                  <a:srgbClr val="0070C0"/>
                </a:solidFill>
                <a:effectLst>
                  <a:reflection blurRad="6350" stA="53000" endA="300" endPos="35500" dir="5400000" sy="-90000" algn="bl" rotWithShape="0"/>
                </a:effectLst>
              </a:rPr>
              <a:t>What is Phishing?</a:t>
            </a:r>
            <a:endParaRPr lang="en-US" sz="4000" b="1" cap="none" spc="300" dirty="0">
              <a:ln w="0"/>
              <a:solidFill>
                <a:srgbClr val="0070C0"/>
              </a:solidFill>
              <a:effectLst>
                <a:reflection blurRad="6350" stA="53000" endA="300" endPos="35500" dir="5400000" sy="-90000" algn="bl" rotWithShape="0"/>
              </a:effectLst>
            </a:endParaRPr>
          </a:p>
        </p:txBody>
      </p:sp>
      <p:pic>
        <p:nvPicPr>
          <p:cNvPr id="9" name="Picture 8"/>
          <p:cNvPicPr>
            <a:picLocks noChangeAspect="1"/>
          </p:cNvPicPr>
          <p:nvPr/>
        </p:nvPicPr>
        <p:blipFill>
          <a:blip r:embed="rId2"/>
          <a:stretch>
            <a:fillRect/>
          </a:stretch>
        </p:blipFill>
        <p:spPr>
          <a:xfrm>
            <a:off x="8884919" y="3569300"/>
            <a:ext cx="2668319" cy="2668319"/>
          </a:xfrm>
          <a:prstGeom prst="rect">
            <a:avLst/>
          </a:prstGeom>
        </p:spPr>
      </p:pic>
    </p:spTree>
    <p:extLst>
      <p:ext uri="{BB962C8B-B14F-4D97-AF65-F5344CB8AC3E}">
        <p14:creationId xmlns:p14="http://schemas.microsoft.com/office/powerpoint/2010/main" val="171110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ybersecurity Brief Guide For Beginners: Phishing Attacks - Cyber Coas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072" y="985373"/>
            <a:ext cx="9213509" cy="55281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51992" y="383266"/>
            <a:ext cx="8464561" cy="707886"/>
          </a:xfrm>
          <a:prstGeom prst="rect">
            <a:avLst/>
          </a:prstGeom>
          <a:noFill/>
        </p:spPr>
        <p:txBody>
          <a:bodyPr wrap="none" lIns="91440" tIns="45720" rIns="91440" bIns="45720">
            <a:spAutoFit/>
          </a:bodyPr>
          <a:lstStyle/>
          <a:p>
            <a:pPr algn="ctr"/>
            <a:r>
              <a:rPr lang="en-US" sz="4000" b="1" cap="none" spc="300" dirty="0" smtClean="0">
                <a:ln w="0"/>
                <a:solidFill>
                  <a:srgbClr val="0070C0"/>
                </a:solidFill>
                <a:effectLst>
                  <a:reflection blurRad="6350" stA="53000" endA="300" endPos="35500" dir="5400000" sy="-90000" algn="bl" rotWithShape="0"/>
                </a:effectLst>
              </a:rPr>
              <a:t>How does Phishing attack works?</a:t>
            </a:r>
            <a:endParaRPr lang="en-US" sz="4000" b="1" cap="none" spc="300" dirty="0">
              <a:ln w="0"/>
              <a:solidFill>
                <a:srgbClr val="0070C0"/>
              </a:solidFill>
              <a:effectLst>
                <a:reflection blurRad="6350" stA="53000" endA="300" endPos="35500" dir="5400000" sy="-90000" algn="bl" rotWithShape="0"/>
              </a:effectLst>
            </a:endParaRPr>
          </a:p>
        </p:txBody>
      </p:sp>
      <p:pic>
        <p:nvPicPr>
          <p:cNvPr id="8196" name="Picture 4" descr="Plenty of Phish in the Se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5462" y="4188572"/>
            <a:ext cx="3631473" cy="2423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022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hat is Phishing? - Definition With Examples From Techopedia"/>
          <p:cNvPicPr>
            <a:picLocks noChangeAspect="1" noChangeArrowheads="1"/>
          </p:cNvPicPr>
          <p:nvPr/>
        </p:nvPicPr>
        <p:blipFill rotWithShape="1">
          <a:blip r:embed="rId2">
            <a:extLst>
              <a:ext uri="{28A0092B-C50C-407E-A947-70E740481C1C}">
                <a14:useLocalDpi xmlns:a14="http://schemas.microsoft.com/office/drawing/2010/main" val="0"/>
              </a:ext>
            </a:extLst>
          </a:blip>
          <a:srcRect t="17765" b="2293"/>
          <a:stretch/>
        </p:blipFill>
        <p:spPr bwMode="auto">
          <a:xfrm>
            <a:off x="1876727" y="971550"/>
            <a:ext cx="8608143" cy="5886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541770" y="6496050"/>
            <a:ext cx="1943100" cy="361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931847" y="171450"/>
            <a:ext cx="6497902" cy="584775"/>
          </a:xfrm>
          <a:prstGeom prst="rect">
            <a:avLst/>
          </a:prstGeom>
          <a:noFill/>
        </p:spPr>
        <p:txBody>
          <a:bodyPr wrap="square" lIns="91440" tIns="45720" rIns="91440" bIns="45720">
            <a:spAutoFit/>
          </a:bodyPr>
          <a:lstStyle/>
          <a:p>
            <a:pPr algn="ctr"/>
            <a:r>
              <a:rPr lang="en-US" sz="3200" b="1" cap="none" spc="300" dirty="0" smtClean="0">
                <a:ln w="0"/>
                <a:solidFill>
                  <a:srgbClr val="0070C0"/>
                </a:solidFill>
                <a:effectLst>
                  <a:reflection blurRad="6350" stA="53000" endA="300" endPos="35500" dir="5400000" sy="-90000" algn="bl" rotWithShape="0"/>
                </a:effectLst>
              </a:rPr>
              <a:t>Types of Phishing Attacks?</a:t>
            </a:r>
            <a:endParaRPr lang="en-US" sz="3200" b="1" cap="none" spc="300" dirty="0">
              <a:ln w="0"/>
              <a:solidFill>
                <a:srgbClr val="0070C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5230756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1125</Words>
  <Application>Microsoft Office PowerPoint</Application>
  <PresentationFormat>Widescreen</PresentationFormat>
  <Paragraphs>78</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16</cp:revision>
  <dcterms:created xsi:type="dcterms:W3CDTF">2024-01-26T19:07:43Z</dcterms:created>
  <dcterms:modified xsi:type="dcterms:W3CDTF">2024-01-26T21:28:49Z</dcterms:modified>
</cp:coreProperties>
</file>